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8" r:id="rId1"/>
  </p:sldMasterIdLst>
  <p:notesMasterIdLst>
    <p:notesMasterId r:id="rId22"/>
  </p:notesMasterIdLst>
  <p:sldIdLst>
    <p:sldId id="256" r:id="rId2"/>
    <p:sldId id="266" r:id="rId3"/>
    <p:sldId id="257" r:id="rId4"/>
    <p:sldId id="291" r:id="rId5"/>
    <p:sldId id="292" r:id="rId6"/>
    <p:sldId id="293" r:id="rId7"/>
    <p:sldId id="303" r:id="rId8"/>
    <p:sldId id="294" r:id="rId9"/>
    <p:sldId id="298" r:id="rId10"/>
    <p:sldId id="296" r:id="rId11"/>
    <p:sldId id="297" r:id="rId12"/>
    <p:sldId id="299" r:id="rId13"/>
    <p:sldId id="295" r:id="rId14"/>
    <p:sldId id="278" r:id="rId15"/>
    <p:sldId id="300" r:id="rId16"/>
    <p:sldId id="302" r:id="rId17"/>
    <p:sldId id="301" r:id="rId18"/>
    <p:sldId id="260" r:id="rId19"/>
    <p:sldId id="305" r:id="rId20"/>
    <p:sldId id="30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3" end="3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D3CFD1-A78D-42BD-B95D-A3179EACBB05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EE757-9537-4BA3-B614-04081021C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490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F9E9C37-9176-4CB9-9EB2-EC6F80D6E83C}" type="datetime1">
              <a:rPr lang="en-US" smtClean="0"/>
              <a:t>9/14/2015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 smtClean="0"/>
              <a:t>www.jarushub.com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212D055-8F3F-48D6-B3EA-72D91C7189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CAAA52-6E56-461F-9A1B-096357D1414F}" type="datetime1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www.jarushub.com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12D055-8F3F-48D6-B3EA-72D91C7189E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5055A8-14DE-4321-9B2F-9DD8E553F779}" type="datetime1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www.jarushub.com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12D055-8F3F-48D6-B3EA-72D91C7189E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74C477-9E7F-41BF-87EF-F54DF664286F}" type="datetime1">
              <a:rPr lang="en-US" smtClean="0"/>
              <a:t>9/14/2015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www.jarushub.com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12D055-8F3F-48D6-B3EA-72D91C7189E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D0778D-44F4-43AC-A011-C88494BA9AD5}" type="datetime1">
              <a:rPr lang="en-US" smtClean="0"/>
              <a:t>9/14/2015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www.jarushub.com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12D055-8F3F-48D6-B3EA-72D91C7189E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12B611-791C-4986-893B-698B34CA3C9F}" type="datetime1">
              <a:rPr lang="en-US" smtClean="0"/>
              <a:t>9/14/2015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www.jarushub.com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12D055-8F3F-48D6-B3EA-72D91C7189E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6BA232-81A3-443E-B090-AB30B8AB016D}" type="datetime1">
              <a:rPr lang="en-US" smtClean="0"/>
              <a:t>9/14/2015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www.jarushub.com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12D055-8F3F-48D6-B3EA-72D91C7189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83FDCF3-AA63-4541-AF5F-CBADD9C1EB45}" type="datetime1">
              <a:rPr lang="en-US" smtClean="0"/>
              <a:t>9/14/2015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www.jarushub.com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12D055-8F3F-48D6-B3EA-72D91C7189E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7E73F37-F615-478B-8B49-ACA405E32D90}" type="datetime1">
              <a:rPr lang="en-US" smtClean="0"/>
              <a:t>9/14/2015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www.jarushub.com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212D055-8F3F-48D6-B3EA-72D91C7189E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EC5FDA-F9FA-41E2-9981-73E2526C927B}" type="datetime1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www.jarushub.com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12D055-8F3F-48D6-B3EA-72D91C7189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A7B33-D0CB-4862-9475-EC2CDFEC9E32}" type="datetime1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www.jarushub.com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12D055-8F3F-48D6-B3EA-72D91C7189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9AEFFEA-5596-4A2E-80F2-A5D10DF0CE71}" type="datetime1">
              <a:rPr lang="en-US" smtClean="0"/>
              <a:t>9/14/2015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www.jarushub.com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212D055-8F3F-48D6-B3EA-72D91C7189E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2514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 smtClean="0"/>
              <a:t>GETTING YOUR FIRST JOB: WHAT YOU NEED TO KNOW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895600"/>
            <a:ext cx="7772400" cy="2362199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b="1" dirty="0" err="1" smtClean="0"/>
              <a:t>Suraj</a:t>
            </a:r>
            <a:r>
              <a:rPr lang="en-US" b="1" dirty="0" smtClean="0"/>
              <a:t> Oyewale</a:t>
            </a:r>
            <a:r>
              <a:rPr lang="en-US" dirty="0" smtClean="0"/>
              <a:t>, ACA, ACIT</a:t>
            </a:r>
          </a:p>
          <a:p>
            <a:pPr algn="ctr"/>
            <a:r>
              <a:rPr lang="en-US" dirty="0" smtClean="0"/>
              <a:t>Founder, </a:t>
            </a:r>
            <a:r>
              <a:rPr lang="en-US" dirty="0" err="1" smtClean="0"/>
              <a:t>JarusHub</a:t>
            </a:r>
            <a:r>
              <a:rPr lang="en-US" dirty="0" smtClean="0"/>
              <a:t> Career Portal (www.jarushub.com)</a:t>
            </a:r>
          </a:p>
          <a:p>
            <a:pPr algn="ctr"/>
            <a:r>
              <a:rPr lang="en-US" dirty="0" smtClean="0"/>
              <a:t>Accountant @ an Oil &amp; Gas Company</a:t>
            </a:r>
          </a:p>
          <a:p>
            <a:pPr algn="ctr"/>
            <a:r>
              <a:rPr lang="en-US" dirty="0" smtClean="0"/>
              <a:t>Presented @ the</a:t>
            </a:r>
            <a:endParaRPr lang="en-US" dirty="0"/>
          </a:p>
          <a:p>
            <a:pPr algn="ctr"/>
            <a:r>
              <a:rPr lang="en-US" sz="2200" dirty="0" smtClean="0"/>
              <a:t>UNIVERSITY OF IBADAN MUSLIM STUDENTS FINAL YEAR STUDENTS PROGRAMME</a:t>
            </a:r>
          </a:p>
          <a:p>
            <a:pPr algn="ctr"/>
            <a:r>
              <a:rPr lang="en-US" dirty="0" smtClean="0"/>
              <a:t>06.09.2015</a:t>
            </a:r>
          </a:p>
        </p:txBody>
      </p:sp>
    </p:spTree>
    <p:extLst>
      <p:ext uri="{BB962C8B-B14F-4D97-AF65-F5344CB8AC3E}">
        <p14:creationId xmlns:p14="http://schemas.microsoft.com/office/powerpoint/2010/main" val="9142866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8229600" cy="11430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>    Outline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1676400" y="1676400"/>
            <a:ext cx="5867400" cy="4267200"/>
          </a:xfrm>
        </p:spPr>
        <p:txBody>
          <a:bodyPr>
            <a:normAutofit/>
          </a:bodyPr>
          <a:lstStyle/>
          <a:p>
            <a:pPr algn="ctr"/>
            <a:endParaRPr lang="en-US" sz="3000" dirty="0" smtClean="0"/>
          </a:p>
          <a:p>
            <a:pPr algn="ctr"/>
            <a:r>
              <a:rPr lang="en-US" sz="3000" dirty="0" smtClean="0"/>
              <a:t>When do you start?</a:t>
            </a:r>
          </a:p>
          <a:p>
            <a:pPr algn="ctr"/>
            <a:r>
              <a:rPr lang="en-US" sz="3000" dirty="0" smtClean="0"/>
              <a:t>What do you do? </a:t>
            </a:r>
          </a:p>
          <a:p>
            <a:pPr algn="ctr"/>
            <a:r>
              <a:rPr lang="en-US" sz="3000" dirty="0" smtClean="0"/>
              <a:t>Things to know</a:t>
            </a:r>
          </a:p>
          <a:p>
            <a:pPr algn="ctr"/>
            <a:r>
              <a:rPr lang="en-US" sz="3000" dirty="0" smtClean="0"/>
              <a:t>Acing job tests</a:t>
            </a:r>
          </a:p>
          <a:p>
            <a:pPr algn="ctr"/>
            <a:r>
              <a:rPr lang="en-US" sz="3000" dirty="0" smtClean="0"/>
              <a:t>Acing interviews</a:t>
            </a:r>
          </a:p>
          <a:p>
            <a:endParaRPr lang="en-US" sz="3000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109728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www.jarushub.com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48787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ctr">
              <a:buNone/>
            </a:pPr>
            <a:endParaRPr lang="en-US" sz="4000" dirty="0"/>
          </a:p>
          <a:p>
            <a:pPr marL="109728" indent="0" algn="ctr">
              <a:buNone/>
            </a:pPr>
            <a:endParaRPr lang="en-US" sz="4000" dirty="0"/>
          </a:p>
          <a:p>
            <a:endParaRPr lang="en-US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sz="5600" dirty="0" smtClean="0">
                <a:solidFill>
                  <a:srgbClr val="7030A0"/>
                </a:solidFill>
              </a:rPr>
              <a:t>When do you start</a:t>
            </a:r>
            <a:r>
              <a:rPr lang="en-US" sz="5600" dirty="0" smtClean="0">
                <a:solidFill>
                  <a:srgbClr val="7030A0"/>
                </a:solidFill>
              </a:rPr>
              <a:t>?</a:t>
            </a:r>
            <a:br>
              <a:rPr lang="en-US" sz="5600" dirty="0" smtClean="0">
                <a:solidFill>
                  <a:srgbClr val="7030A0"/>
                </a:solidFill>
              </a:rPr>
            </a:br>
            <a:r>
              <a:rPr lang="en-US" sz="5600" dirty="0">
                <a:solidFill>
                  <a:srgbClr val="7030A0"/>
                </a:solidFill>
              </a:rPr>
              <a:t/>
            </a:r>
            <a:br>
              <a:rPr lang="en-US" sz="5600" dirty="0">
                <a:solidFill>
                  <a:srgbClr val="7030A0"/>
                </a:solidFill>
              </a:rPr>
            </a:br>
            <a:r>
              <a:rPr lang="en-US" sz="2000" dirty="0" smtClean="0">
                <a:solidFill>
                  <a:srgbClr val="7030A0"/>
                </a:solidFill>
              </a:rPr>
              <a:t>As early as secondary school (make good grades). Your WAEC result may make a different in job hunt. But it’s never too late. </a:t>
            </a:r>
            <a:r>
              <a:rPr lang="en-US" sz="5600" dirty="0" smtClean="0">
                <a:solidFill>
                  <a:srgbClr val="7030A0"/>
                </a:solidFill>
              </a:rPr>
              <a:t> </a:t>
            </a:r>
            <a:r>
              <a:rPr lang="en-US" sz="5600" dirty="0" smtClean="0">
                <a:solidFill>
                  <a:srgbClr val="7030A0"/>
                </a:solidFill>
              </a:rPr>
              <a:t/>
            </a:r>
            <a:br>
              <a:rPr lang="en-US" sz="5600" dirty="0" smtClean="0">
                <a:solidFill>
                  <a:srgbClr val="7030A0"/>
                </a:solidFill>
              </a:rPr>
            </a:br>
            <a:endParaRPr lang="en-US" sz="5600" dirty="0">
              <a:solidFill>
                <a:srgbClr val="7030A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www.jarushub.com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62487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ctr">
              <a:buNone/>
            </a:pPr>
            <a:endParaRPr lang="en-US" sz="4000" dirty="0" smtClean="0"/>
          </a:p>
          <a:p>
            <a:pPr marL="109728" indent="0" algn="ctr">
              <a:buNone/>
            </a:pPr>
            <a:r>
              <a:rPr lang="en-US" sz="4000" dirty="0" smtClean="0"/>
              <a:t>SECONDARY SCHOOL</a:t>
            </a:r>
          </a:p>
          <a:p>
            <a:pPr algn="ctr"/>
            <a:r>
              <a:rPr lang="en-US" sz="3000" dirty="0" smtClean="0"/>
              <a:t>Know your strength</a:t>
            </a:r>
          </a:p>
          <a:p>
            <a:pPr algn="ctr"/>
            <a:r>
              <a:rPr lang="en-US" sz="3000" dirty="0" smtClean="0"/>
              <a:t>Avoid peer influence</a:t>
            </a:r>
          </a:p>
          <a:p>
            <a:pPr algn="ctr"/>
            <a:r>
              <a:rPr lang="en-US" sz="3000" dirty="0" smtClean="0"/>
              <a:t>Choose your course wisely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sz="4400" dirty="0">
                <a:solidFill>
                  <a:srgbClr val="7030A0"/>
                </a:solidFill>
              </a:rPr>
              <a:t>When do you start?</a:t>
            </a: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sz="5600" dirty="0" smtClean="0">
                <a:solidFill>
                  <a:srgbClr val="7030A0"/>
                </a:solidFill>
              </a:rPr>
              <a:t/>
            </a:r>
            <a:br>
              <a:rPr lang="en-US" sz="5600" dirty="0" smtClean="0">
                <a:solidFill>
                  <a:srgbClr val="7030A0"/>
                </a:solidFill>
              </a:rPr>
            </a:br>
            <a:endParaRPr lang="en-US" sz="5600" dirty="0">
              <a:solidFill>
                <a:srgbClr val="7030A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www.jarushub.com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2342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 algn="ctr">
              <a:buNone/>
            </a:pPr>
            <a:r>
              <a:rPr lang="en-US" sz="4000" b="1" dirty="0" smtClean="0"/>
              <a:t>At the University</a:t>
            </a:r>
          </a:p>
          <a:p>
            <a:pPr algn="ctr"/>
            <a:r>
              <a:rPr lang="en-US" sz="3000" dirty="0" smtClean="0"/>
              <a:t>Target good grade</a:t>
            </a:r>
          </a:p>
          <a:p>
            <a:pPr algn="ctr"/>
            <a:r>
              <a:rPr lang="en-US" sz="3000" dirty="0" smtClean="0"/>
              <a:t>Develop your communication skills</a:t>
            </a:r>
          </a:p>
          <a:p>
            <a:pPr algn="ctr"/>
            <a:r>
              <a:rPr lang="en-US" sz="3000" dirty="0" smtClean="0"/>
              <a:t>Engage in voluntary activities</a:t>
            </a:r>
          </a:p>
          <a:p>
            <a:pPr algn="ctr"/>
            <a:r>
              <a:rPr lang="en-US" sz="3000" dirty="0" smtClean="0"/>
              <a:t>Read profiles of successful people in your profession</a:t>
            </a:r>
          </a:p>
          <a:p>
            <a:pPr algn="ctr"/>
            <a:r>
              <a:rPr lang="en-US" sz="3000" dirty="0" smtClean="0"/>
              <a:t>Be versatile </a:t>
            </a:r>
          </a:p>
          <a:p>
            <a:pPr algn="ctr"/>
            <a:r>
              <a:rPr lang="en-US" sz="3000" dirty="0" smtClean="0"/>
              <a:t>Read relevant websites and journals</a:t>
            </a:r>
          </a:p>
          <a:p>
            <a:pPr algn="ctr"/>
            <a:r>
              <a:rPr lang="en-US" sz="3000" dirty="0" smtClean="0"/>
              <a:t>Build contacts</a:t>
            </a:r>
          </a:p>
          <a:p>
            <a:pPr algn="ctr"/>
            <a:r>
              <a:rPr lang="en-US" sz="3000" dirty="0" err="1" smtClean="0"/>
              <a:t>Enrol</a:t>
            </a:r>
            <a:r>
              <a:rPr lang="en-US" sz="3000" dirty="0" smtClean="0"/>
              <a:t> for relevant professional exams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sz="4400" dirty="0" smtClean="0">
                <a:solidFill>
                  <a:srgbClr val="7030A0"/>
                </a:solidFill>
              </a:rPr>
              <a:t>What to do…</a:t>
            </a: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sz="5600" dirty="0" smtClean="0">
                <a:solidFill>
                  <a:srgbClr val="7030A0"/>
                </a:solidFill>
              </a:rPr>
              <a:t/>
            </a:r>
            <a:br>
              <a:rPr lang="en-US" sz="5600" dirty="0" smtClean="0">
                <a:solidFill>
                  <a:srgbClr val="7030A0"/>
                </a:solidFill>
              </a:rPr>
            </a:br>
            <a:endParaRPr lang="en-US" sz="5600" dirty="0">
              <a:solidFill>
                <a:srgbClr val="7030A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www.jarushub.com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60870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 algn="ctr">
              <a:buNone/>
            </a:pPr>
            <a:r>
              <a:rPr lang="en-US" sz="4000" dirty="0" smtClean="0"/>
              <a:t>Before or During NYSC</a:t>
            </a:r>
          </a:p>
          <a:p>
            <a:pPr algn="ctr"/>
            <a:r>
              <a:rPr lang="en-US" sz="3000" dirty="0" smtClean="0"/>
              <a:t>Start practicing job tests</a:t>
            </a:r>
          </a:p>
          <a:p>
            <a:pPr algn="ctr"/>
            <a:r>
              <a:rPr lang="en-US" sz="3000" dirty="0" smtClean="0"/>
              <a:t>Draw up your CV and circulate</a:t>
            </a:r>
          </a:p>
          <a:p>
            <a:pPr algn="ctr"/>
            <a:r>
              <a:rPr lang="en-US" sz="3000" dirty="0" smtClean="0"/>
              <a:t>Subscribe to and read relevant career websites (</a:t>
            </a:r>
            <a:r>
              <a:rPr lang="en-US" sz="3000" dirty="0" err="1" smtClean="0"/>
              <a:t>JarusHub</a:t>
            </a:r>
            <a:r>
              <a:rPr lang="en-US" sz="3000" dirty="0" smtClean="0"/>
              <a:t>, The Muse, Glassdoor blog </a:t>
            </a:r>
            <a:r>
              <a:rPr lang="en-US" sz="3000" dirty="0" err="1" smtClean="0"/>
              <a:t>etc</a:t>
            </a:r>
            <a:r>
              <a:rPr lang="en-US" sz="3000" dirty="0" smtClean="0"/>
              <a:t>)</a:t>
            </a:r>
          </a:p>
          <a:p>
            <a:pPr algn="ctr"/>
            <a:r>
              <a:rPr lang="en-US" sz="3000" dirty="0" smtClean="0"/>
              <a:t>Start professional exams</a:t>
            </a:r>
          </a:p>
          <a:p>
            <a:pPr algn="ctr"/>
            <a:r>
              <a:rPr lang="en-US" sz="3000" dirty="0" smtClean="0"/>
              <a:t>Surf job sites</a:t>
            </a:r>
          </a:p>
          <a:p>
            <a:pPr algn="ctr"/>
            <a:r>
              <a:rPr lang="en-US" sz="3000" dirty="0" smtClean="0"/>
              <a:t>Network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sz="4400" dirty="0" smtClean="0">
                <a:solidFill>
                  <a:srgbClr val="7030A0"/>
                </a:solidFill>
              </a:rPr>
              <a:t>What to do…</a:t>
            </a: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sz="5600" dirty="0" smtClean="0">
                <a:solidFill>
                  <a:srgbClr val="7030A0"/>
                </a:solidFill>
              </a:rPr>
              <a:t/>
            </a:r>
            <a:br>
              <a:rPr lang="en-US" sz="5600" dirty="0" smtClean="0">
                <a:solidFill>
                  <a:srgbClr val="7030A0"/>
                </a:solidFill>
              </a:rPr>
            </a:br>
            <a:endParaRPr lang="en-US" sz="5600" dirty="0">
              <a:solidFill>
                <a:srgbClr val="7030A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www.jarushub.com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01449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 algn="ctr">
              <a:buNone/>
            </a:pPr>
            <a:r>
              <a:rPr lang="en-US" sz="4000" dirty="0" smtClean="0"/>
              <a:t>CONTENT OF A GRADUATE CV</a:t>
            </a:r>
            <a:endParaRPr lang="en-US" sz="4800" dirty="0"/>
          </a:p>
          <a:p>
            <a:r>
              <a:rPr lang="en-US" sz="3200" dirty="0"/>
              <a:t>Name, address, phone, email </a:t>
            </a:r>
          </a:p>
          <a:p>
            <a:r>
              <a:rPr lang="en-US" sz="3200" dirty="0"/>
              <a:t>Personal Information </a:t>
            </a:r>
          </a:p>
          <a:p>
            <a:r>
              <a:rPr lang="en-US" sz="3200" dirty="0"/>
              <a:t>Education &amp; Qualifications</a:t>
            </a:r>
          </a:p>
          <a:p>
            <a:r>
              <a:rPr lang="en-US" sz="3200" dirty="0"/>
              <a:t>Work experience (if any)</a:t>
            </a:r>
          </a:p>
          <a:p>
            <a:r>
              <a:rPr lang="en-US" sz="3200" dirty="0"/>
              <a:t>Leadership activities</a:t>
            </a:r>
          </a:p>
          <a:p>
            <a:r>
              <a:rPr lang="en-US" sz="3200" dirty="0"/>
              <a:t>Awards, </a:t>
            </a:r>
            <a:r>
              <a:rPr lang="en-US" sz="3200" dirty="0" err="1"/>
              <a:t>Honours</a:t>
            </a:r>
            <a:r>
              <a:rPr lang="en-US" sz="3200" dirty="0"/>
              <a:t> &amp; Recognitions (if any</a:t>
            </a:r>
            <a:r>
              <a:rPr lang="en-US" sz="3200" dirty="0" smtClean="0"/>
              <a:t>)</a:t>
            </a:r>
            <a:r>
              <a:rPr lang="en-US" sz="3200" dirty="0"/>
              <a:t> Professional Association membership</a:t>
            </a:r>
          </a:p>
          <a:p>
            <a:r>
              <a:rPr lang="en-US" sz="3200" dirty="0"/>
              <a:t>Written works &amp; project </a:t>
            </a:r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sz="4400" dirty="0" smtClean="0">
                <a:solidFill>
                  <a:srgbClr val="7030A0"/>
                </a:solidFill>
              </a:rPr>
              <a:t>What to do…</a:t>
            </a: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sz="5600" dirty="0" smtClean="0">
                <a:solidFill>
                  <a:srgbClr val="7030A0"/>
                </a:solidFill>
              </a:rPr>
              <a:t/>
            </a:r>
            <a:br>
              <a:rPr lang="en-US" sz="5600" dirty="0" smtClean="0">
                <a:solidFill>
                  <a:srgbClr val="7030A0"/>
                </a:solidFill>
              </a:rPr>
            </a:br>
            <a:endParaRPr lang="en-US" sz="5600" dirty="0">
              <a:solidFill>
                <a:srgbClr val="7030A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www.jarushub.com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95729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en-US" sz="4000" dirty="0" smtClean="0"/>
              <a:t>After NYSC</a:t>
            </a:r>
          </a:p>
          <a:p>
            <a:pPr algn="ctr"/>
            <a:r>
              <a:rPr lang="en-US" sz="3000" dirty="0" smtClean="0"/>
              <a:t>Circulate your CV</a:t>
            </a:r>
          </a:p>
          <a:p>
            <a:pPr algn="ctr"/>
            <a:r>
              <a:rPr lang="en-US" sz="3000" dirty="0" smtClean="0"/>
              <a:t>Move to city, especially Lagos</a:t>
            </a:r>
          </a:p>
          <a:p>
            <a:pPr algn="ctr"/>
            <a:r>
              <a:rPr lang="en-US" sz="3000" dirty="0" smtClean="0"/>
              <a:t>Cold emailing</a:t>
            </a:r>
          </a:p>
          <a:p>
            <a:pPr algn="ctr"/>
            <a:r>
              <a:rPr lang="en-US" sz="3000" dirty="0" smtClean="0"/>
              <a:t>Never underestimate any job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sz="4400" dirty="0" smtClean="0">
                <a:solidFill>
                  <a:srgbClr val="7030A0"/>
                </a:solidFill>
              </a:rPr>
              <a:t>What to do…</a:t>
            </a: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sz="5600" dirty="0" smtClean="0">
                <a:solidFill>
                  <a:srgbClr val="7030A0"/>
                </a:solidFill>
              </a:rPr>
              <a:t/>
            </a:r>
            <a:br>
              <a:rPr lang="en-US" sz="5600" dirty="0" smtClean="0">
                <a:solidFill>
                  <a:srgbClr val="7030A0"/>
                </a:solidFill>
              </a:rPr>
            </a:br>
            <a:endParaRPr lang="en-US" sz="5600" dirty="0">
              <a:solidFill>
                <a:srgbClr val="7030A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www.jarushub.com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11599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 algn="ctr">
              <a:buNone/>
            </a:pPr>
            <a:r>
              <a:rPr lang="en-US" sz="4000" dirty="0" smtClean="0"/>
              <a:t>CAN YOU GET A JOB WITHOUT CONNECTION?</a:t>
            </a:r>
          </a:p>
          <a:p>
            <a:pPr algn="ctr"/>
            <a:r>
              <a:rPr lang="en-US" sz="3000" dirty="0" smtClean="0"/>
              <a:t>Yes, this is exaggerated </a:t>
            </a:r>
          </a:p>
          <a:p>
            <a:pPr marL="109728" indent="0" algn="ctr">
              <a:buNone/>
            </a:pPr>
            <a:r>
              <a:rPr lang="en-US" sz="3000" dirty="0" smtClean="0"/>
              <a:t>MY EDUCATED PROBABILITY</a:t>
            </a:r>
          </a:p>
          <a:p>
            <a:pPr algn="ctr"/>
            <a:r>
              <a:rPr lang="en-US" sz="3000" dirty="0" smtClean="0"/>
              <a:t>Public sector – 50%</a:t>
            </a:r>
          </a:p>
          <a:p>
            <a:pPr algn="ctr"/>
            <a:r>
              <a:rPr lang="en-US" sz="3000" dirty="0" smtClean="0"/>
              <a:t>International Oil Companies – 90%</a:t>
            </a:r>
          </a:p>
          <a:p>
            <a:pPr algn="ctr"/>
            <a:r>
              <a:rPr lang="en-US" sz="3000" dirty="0" smtClean="0"/>
              <a:t>Other MNCs – 80%</a:t>
            </a:r>
          </a:p>
          <a:p>
            <a:pPr algn="ctr"/>
            <a:r>
              <a:rPr lang="en-US" sz="3000" dirty="0" smtClean="0"/>
              <a:t>Banks – 70%</a:t>
            </a:r>
          </a:p>
          <a:p>
            <a:pPr algn="ctr"/>
            <a:r>
              <a:rPr lang="en-US" sz="3000" dirty="0" smtClean="0"/>
              <a:t>Nigerian big private companies – 50-70%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sz="4400" dirty="0" smtClean="0">
                <a:solidFill>
                  <a:srgbClr val="7030A0"/>
                </a:solidFill>
              </a:rPr>
              <a:t>Things to know…</a:t>
            </a: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sz="5600" dirty="0" smtClean="0">
                <a:solidFill>
                  <a:srgbClr val="7030A0"/>
                </a:solidFill>
              </a:rPr>
              <a:t/>
            </a:r>
            <a:br>
              <a:rPr lang="en-US" sz="5600" dirty="0" smtClean="0">
                <a:solidFill>
                  <a:srgbClr val="7030A0"/>
                </a:solidFill>
              </a:rPr>
            </a:br>
            <a:endParaRPr lang="en-US" sz="5600" dirty="0">
              <a:solidFill>
                <a:srgbClr val="7030A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www.jarushub.com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81063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09728" indent="0" algn="ctr">
              <a:buNone/>
            </a:pPr>
            <a:r>
              <a:rPr lang="en-US" sz="4000" b="1" dirty="0" smtClean="0"/>
              <a:t>NETWORKING</a:t>
            </a:r>
          </a:p>
          <a:p>
            <a:pPr algn="ctr"/>
            <a:r>
              <a:rPr lang="en-US" sz="3000" dirty="0" smtClean="0"/>
              <a:t>Use of contacts to benefit</a:t>
            </a:r>
          </a:p>
          <a:p>
            <a:pPr algn="ctr"/>
            <a:r>
              <a:rPr lang="en-US" sz="3000" dirty="0" smtClean="0"/>
              <a:t>Networking vs whom-you-know</a:t>
            </a:r>
          </a:p>
          <a:p>
            <a:pPr algn="ctr"/>
            <a:r>
              <a:rPr lang="en-US" sz="3000" dirty="0" smtClean="0"/>
              <a:t>Acceptable all over the world</a:t>
            </a:r>
          </a:p>
          <a:p>
            <a:pPr algn="ctr"/>
            <a:r>
              <a:rPr lang="en-US" sz="3000" dirty="0" smtClean="0"/>
              <a:t>Maintain and oil relationships</a:t>
            </a:r>
          </a:p>
          <a:p>
            <a:pPr algn="ctr"/>
            <a:r>
              <a:rPr lang="en-US" sz="3000" dirty="0" smtClean="0"/>
              <a:t>Send your CVs to friends and other people in your network</a:t>
            </a:r>
          </a:p>
          <a:p>
            <a:pPr algn="ctr"/>
            <a:r>
              <a:rPr lang="en-US" sz="3000" dirty="0" smtClean="0"/>
              <a:t>Not all job info are advertised</a:t>
            </a:r>
          </a:p>
          <a:p>
            <a:pPr algn="ctr"/>
            <a:r>
              <a:rPr lang="en-US" sz="3000" dirty="0" smtClean="0"/>
              <a:t>Networking aids the prepared</a:t>
            </a:r>
          </a:p>
          <a:p>
            <a:pPr algn="ctr"/>
            <a:r>
              <a:rPr lang="en-US" sz="3000" dirty="0" smtClean="0"/>
              <a:t>It’s just a bonus, doesn’t stop you from getting job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sz="4400" dirty="0" smtClean="0">
                <a:solidFill>
                  <a:srgbClr val="7030A0"/>
                </a:solidFill>
              </a:rPr>
              <a:t>Things to know…</a:t>
            </a: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sz="5600" dirty="0" smtClean="0">
                <a:solidFill>
                  <a:srgbClr val="7030A0"/>
                </a:solidFill>
              </a:rPr>
              <a:t/>
            </a:r>
            <a:br>
              <a:rPr lang="en-US" sz="5600" dirty="0" smtClean="0">
                <a:solidFill>
                  <a:srgbClr val="7030A0"/>
                </a:solidFill>
              </a:rPr>
            </a:br>
            <a:endParaRPr lang="en-US" sz="5600" dirty="0">
              <a:solidFill>
                <a:srgbClr val="7030A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www.jarushub.com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51934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en-US" sz="4000" dirty="0" smtClean="0"/>
              <a:t>FIRST CLASS IS NOT AUTOMATIC EMPLOYMENT</a:t>
            </a:r>
          </a:p>
          <a:p>
            <a:pPr algn="ctr"/>
            <a:r>
              <a:rPr lang="en-US" sz="3000" dirty="0" smtClean="0"/>
              <a:t>You need to hustle</a:t>
            </a:r>
          </a:p>
          <a:p>
            <a:pPr algn="ctr"/>
            <a:r>
              <a:rPr lang="en-US" sz="3000" dirty="0" smtClean="0"/>
              <a:t>It at best gets you invite for test</a:t>
            </a:r>
          </a:p>
          <a:p>
            <a:pPr algn="ctr"/>
            <a:r>
              <a:rPr lang="en-US" sz="3000" dirty="0" smtClean="0"/>
              <a:t>Can be a plus or minus for you…but always a plus for anyone that can defend it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sz="4400" dirty="0" smtClean="0">
                <a:solidFill>
                  <a:srgbClr val="7030A0"/>
                </a:solidFill>
              </a:rPr>
              <a:t>Things to know…</a:t>
            </a: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sz="5600" dirty="0" smtClean="0">
                <a:solidFill>
                  <a:srgbClr val="7030A0"/>
                </a:solidFill>
              </a:rPr>
              <a:t/>
            </a:r>
            <a:br>
              <a:rPr lang="en-US" sz="5600" dirty="0" smtClean="0">
                <a:solidFill>
                  <a:srgbClr val="7030A0"/>
                </a:solidFill>
              </a:rPr>
            </a:br>
            <a:endParaRPr lang="en-US" sz="5600" dirty="0">
              <a:solidFill>
                <a:srgbClr val="7030A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www.jarushub.com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77161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en-US" sz="4000" dirty="0" smtClean="0"/>
              <a:t>WHAT POOR-GRADERS CAN DO</a:t>
            </a:r>
          </a:p>
          <a:p>
            <a:pPr algn="ctr"/>
            <a:r>
              <a:rPr lang="en-US" sz="3000" dirty="0" smtClean="0"/>
              <a:t>Get special skills</a:t>
            </a:r>
          </a:p>
          <a:p>
            <a:pPr algn="ctr"/>
            <a:r>
              <a:rPr lang="en-US" sz="3000" dirty="0" smtClean="0"/>
              <a:t>Get special qualifications</a:t>
            </a:r>
          </a:p>
          <a:p>
            <a:pPr algn="ctr"/>
            <a:r>
              <a:rPr lang="en-US" sz="3000" dirty="0" smtClean="0"/>
              <a:t>Consider Masters</a:t>
            </a:r>
          </a:p>
          <a:p>
            <a:pPr algn="ctr"/>
            <a:r>
              <a:rPr lang="en-US" sz="3000" dirty="0" smtClean="0"/>
              <a:t>Target public sector</a:t>
            </a:r>
          </a:p>
          <a:p>
            <a:pPr algn="ctr"/>
            <a:r>
              <a:rPr lang="en-US" sz="3000" dirty="0" smtClean="0"/>
              <a:t>Never look down any experience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sz="4400" dirty="0" smtClean="0">
                <a:solidFill>
                  <a:srgbClr val="7030A0"/>
                </a:solidFill>
              </a:rPr>
              <a:t>Things to know…</a:t>
            </a: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sz="5600" dirty="0" smtClean="0">
                <a:solidFill>
                  <a:srgbClr val="7030A0"/>
                </a:solidFill>
              </a:rPr>
              <a:t/>
            </a:r>
            <a:br>
              <a:rPr lang="en-US" sz="5600" dirty="0" smtClean="0">
                <a:solidFill>
                  <a:srgbClr val="7030A0"/>
                </a:solidFill>
              </a:rPr>
            </a:br>
            <a:endParaRPr lang="en-US" sz="5600" dirty="0">
              <a:solidFill>
                <a:srgbClr val="7030A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www.jarushub.com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0609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en-US" sz="6000" dirty="0" smtClean="0"/>
              <a:t>WHEN IS TOO LONG TO START GETTING WORRIED? </a:t>
            </a:r>
            <a:endParaRPr lang="en-US" sz="6000" dirty="0" smtClean="0"/>
          </a:p>
          <a:p>
            <a:pPr marL="109728" indent="0" algn="ctr">
              <a:buNone/>
            </a:pPr>
            <a:r>
              <a:rPr lang="en-US" sz="2000" dirty="0" smtClean="0"/>
              <a:t>Not getting job 6 months after NYSC is still not a bad situation yet. But use the period purposefully, try learning other skills or trade.</a:t>
            </a:r>
            <a:endParaRPr lang="en-US" sz="6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sz="5600" dirty="0" smtClean="0">
                <a:solidFill>
                  <a:srgbClr val="7030A0"/>
                </a:solidFill>
              </a:rPr>
              <a:t/>
            </a:r>
            <a:br>
              <a:rPr lang="en-US" sz="5600" dirty="0" smtClean="0">
                <a:solidFill>
                  <a:srgbClr val="7030A0"/>
                </a:solidFill>
              </a:rPr>
            </a:br>
            <a:endParaRPr lang="en-US" sz="5600" dirty="0">
              <a:solidFill>
                <a:srgbClr val="7030A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www.jarushub.com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40630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Research about format</a:t>
            </a:r>
          </a:p>
          <a:p>
            <a:pPr algn="ctr"/>
            <a:r>
              <a:rPr lang="en-US" sz="4000" dirty="0" smtClean="0"/>
              <a:t>Practice</a:t>
            </a:r>
          </a:p>
          <a:p>
            <a:pPr algn="ctr"/>
            <a:r>
              <a:rPr lang="en-US" sz="4000" dirty="0" smtClean="0"/>
              <a:t>Time yourself</a:t>
            </a:r>
          </a:p>
          <a:p>
            <a:pPr algn="ctr"/>
            <a:r>
              <a:rPr lang="en-US" sz="4000" dirty="0" smtClean="0"/>
              <a:t>Work on your weaknesses</a:t>
            </a:r>
          </a:p>
          <a:p>
            <a:pPr algn="ctr"/>
            <a:endParaRPr lang="en-US" sz="4000" dirty="0"/>
          </a:p>
          <a:p>
            <a:pPr marL="109728" indent="0" algn="ctr">
              <a:buNone/>
            </a:pPr>
            <a:endParaRPr lang="en-US" sz="4000" dirty="0"/>
          </a:p>
          <a:p>
            <a:endParaRPr lang="en-US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ACING JOB TESTS…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www.jarushub.com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72975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Prepare well</a:t>
            </a:r>
          </a:p>
          <a:p>
            <a:pPr algn="ctr"/>
            <a:r>
              <a:rPr lang="en-US" sz="4000" dirty="0" smtClean="0"/>
              <a:t>Talk to someone that had done it</a:t>
            </a:r>
          </a:p>
          <a:p>
            <a:pPr algn="ctr"/>
            <a:r>
              <a:rPr lang="en-US" sz="4000" dirty="0" smtClean="0"/>
              <a:t>Rehearse</a:t>
            </a:r>
          </a:p>
          <a:p>
            <a:pPr algn="ctr"/>
            <a:r>
              <a:rPr lang="en-US" sz="4000" dirty="0" smtClean="0"/>
              <a:t>Read interview materials</a:t>
            </a:r>
          </a:p>
          <a:p>
            <a:pPr algn="ctr"/>
            <a:r>
              <a:rPr lang="en-US" sz="4000" dirty="0" smtClean="0"/>
              <a:t>Versatility helps</a:t>
            </a:r>
          </a:p>
          <a:p>
            <a:pPr algn="ctr"/>
            <a:endParaRPr lang="en-US" sz="4000" dirty="0"/>
          </a:p>
          <a:p>
            <a:pPr marL="109728" indent="0" algn="ctr">
              <a:buNone/>
            </a:pPr>
            <a:endParaRPr lang="en-US" sz="4000" dirty="0"/>
          </a:p>
          <a:p>
            <a:endParaRPr lang="en-US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ACING INTERVIEWS…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www.jarushub.com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79895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09728" indent="0" algn="ctr">
              <a:buNone/>
            </a:pPr>
            <a:r>
              <a:rPr lang="en-US" sz="4000" b="1" dirty="0" smtClean="0"/>
              <a:t>TOOLS TO RESEARCH A COMPANY</a:t>
            </a:r>
          </a:p>
          <a:p>
            <a:pPr algn="ctr"/>
            <a:r>
              <a:rPr lang="en-US" sz="4000" dirty="0" smtClean="0"/>
              <a:t>Google</a:t>
            </a:r>
          </a:p>
          <a:p>
            <a:pPr algn="ctr"/>
            <a:r>
              <a:rPr lang="en-US" sz="4000" dirty="0" err="1" smtClean="0"/>
              <a:t>Nairaland</a:t>
            </a:r>
            <a:endParaRPr lang="en-US" sz="4000" dirty="0" smtClean="0"/>
          </a:p>
          <a:p>
            <a:pPr algn="ctr"/>
            <a:r>
              <a:rPr lang="en-US" sz="4000" dirty="0" err="1" smtClean="0"/>
              <a:t>JarusHub</a:t>
            </a:r>
            <a:endParaRPr lang="en-US" sz="4000" dirty="0" smtClean="0"/>
          </a:p>
          <a:p>
            <a:pPr algn="ctr"/>
            <a:r>
              <a:rPr lang="en-US" sz="4000" dirty="0" smtClean="0"/>
              <a:t>Facebook</a:t>
            </a:r>
          </a:p>
          <a:p>
            <a:pPr algn="ctr"/>
            <a:r>
              <a:rPr lang="en-US" sz="4000" dirty="0" smtClean="0"/>
              <a:t>LinkedIn</a:t>
            </a:r>
          </a:p>
          <a:p>
            <a:pPr algn="ctr"/>
            <a:r>
              <a:rPr lang="en-US" sz="4000" dirty="0" smtClean="0"/>
              <a:t>Friends &amp; family</a:t>
            </a:r>
          </a:p>
          <a:p>
            <a:pPr algn="ctr"/>
            <a:endParaRPr lang="en-US" sz="4000" dirty="0"/>
          </a:p>
          <a:p>
            <a:pPr marL="109728" indent="0" algn="ctr">
              <a:buNone/>
            </a:pPr>
            <a:endParaRPr lang="en-US" sz="4000" dirty="0"/>
          </a:p>
          <a:p>
            <a:endParaRPr lang="en-US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ACING TESTS &amp; INTERVIEWS…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www.jarushub.com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35944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US" sz="4000" dirty="0" smtClean="0"/>
              <a:t>Tell me about yourself</a:t>
            </a:r>
          </a:p>
          <a:p>
            <a:pPr algn="ctr"/>
            <a:r>
              <a:rPr lang="en-US" sz="4000" dirty="0" smtClean="0"/>
              <a:t>What do you know about our company?</a:t>
            </a:r>
          </a:p>
          <a:p>
            <a:pPr algn="ctr"/>
            <a:r>
              <a:rPr lang="en-US" sz="4000" dirty="0" smtClean="0"/>
              <a:t>Why do you want to work for us?</a:t>
            </a:r>
          </a:p>
          <a:p>
            <a:pPr algn="ctr"/>
            <a:r>
              <a:rPr lang="en-US" sz="4000" dirty="0" smtClean="0"/>
              <a:t>What are your strengths? Weaknesses?</a:t>
            </a:r>
          </a:p>
          <a:p>
            <a:pPr algn="ctr"/>
            <a:r>
              <a:rPr lang="en-US" sz="4000" dirty="0" smtClean="0"/>
              <a:t>What are your selling points? Your core competences? </a:t>
            </a:r>
          </a:p>
          <a:p>
            <a:pPr algn="ctr"/>
            <a:endParaRPr lang="en-US" sz="4000" dirty="0"/>
          </a:p>
          <a:p>
            <a:pPr marL="109728" indent="0" algn="ctr">
              <a:buNone/>
            </a:pPr>
            <a:endParaRPr lang="en-US" sz="4000" dirty="0"/>
          </a:p>
          <a:p>
            <a:endParaRPr lang="en-US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ANSWERING COMMON INTERVIEW QUESTIONS…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www.jarushub.com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00603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sz="3000" dirty="0"/>
          </a:p>
          <a:p>
            <a:pPr marL="109728" indent="0" algn="ctr">
              <a:buNone/>
            </a:pPr>
            <a:r>
              <a:rPr lang="en-US" sz="3000" dirty="0" smtClean="0"/>
              <a:t>“ What will hit you will not miss you, and what will miss you will not hit you…but tie your camel”</a:t>
            </a:r>
          </a:p>
          <a:p>
            <a:pPr marL="109728" indent="0" algn="ctr">
              <a:buNone/>
            </a:pPr>
            <a:endParaRPr lang="en-US" sz="3000" dirty="0"/>
          </a:p>
          <a:p>
            <a:pPr marL="109728" indent="0" algn="ctr">
              <a:buNone/>
            </a:pPr>
            <a:endParaRPr lang="en-US" sz="3000" dirty="0" smtClean="0"/>
          </a:p>
          <a:p>
            <a:pPr marL="109728" indent="0" algn="ctr">
              <a:buNone/>
            </a:pPr>
            <a:r>
              <a:rPr lang="en-US" sz="3000" dirty="0" smtClean="0"/>
              <a:t>Never compromise your </a:t>
            </a:r>
            <a:r>
              <a:rPr lang="en-US" sz="3000" dirty="0" err="1" smtClean="0"/>
              <a:t>deen</a:t>
            </a:r>
            <a:r>
              <a:rPr lang="en-US" sz="3000" dirty="0" smtClean="0"/>
              <a:t>!!!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Ultimately…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www.jarushub.com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4104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sz="3000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>
                <a:solidFill>
                  <a:srgbClr val="7030A0"/>
                </a:solidFill>
              </a:rPr>
              <a:t>FURTHER READING:  </a:t>
            </a:r>
            <a:r>
              <a:rPr lang="en-US" sz="2000" b="0" dirty="0" smtClean="0">
                <a:solidFill>
                  <a:srgbClr val="7030A0"/>
                </a:solidFill>
              </a:rPr>
              <a:t>THE ROAD TO VICTORIA ISLAND: A PRACTICAL GUIDE TO CLIMBING CAREER LADDER IN CORPORATE NIGERIA (</a:t>
            </a:r>
            <a:r>
              <a:rPr lang="en-US" sz="2000" b="0" dirty="0" err="1" smtClean="0">
                <a:solidFill>
                  <a:srgbClr val="7030A0"/>
                </a:solidFill>
              </a:rPr>
              <a:t>Suraj</a:t>
            </a:r>
            <a:r>
              <a:rPr lang="en-US" sz="2000" b="0" dirty="0" smtClean="0">
                <a:solidFill>
                  <a:srgbClr val="7030A0"/>
                </a:solidFill>
              </a:rPr>
              <a:t> Oyewale, ACA, June 2014</a:t>
            </a:r>
            <a:r>
              <a:rPr lang="en-US" sz="2000" b="0" dirty="0" smtClean="0">
                <a:solidFill>
                  <a:srgbClr val="7030A0"/>
                </a:solidFill>
              </a:rPr>
              <a:t>) </a:t>
            </a:r>
            <a:br>
              <a:rPr lang="en-US" sz="2000" b="0" dirty="0" smtClean="0">
                <a:solidFill>
                  <a:srgbClr val="7030A0"/>
                </a:solidFill>
              </a:rPr>
            </a:br>
            <a:r>
              <a:rPr lang="en-US" sz="2000" b="0" dirty="0" err="1" smtClean="0">
                <a:solidFill>
                  <a:srgbClr val="7030A0"/>
                </a:solidFill>
              </a:rPr>
              <a:t>sms</a:t>
            </a:r>
            <a:r>
              <a:rPr lang="en-US" sz="2000" b="0" dirty="0" smtClean="0">
                <a:solidFill>
                  <a:srgbClr val="7030A0"/>
                </a:solidFill>
              </a:rPr>
              <a:t> 08061198625 to order </a:t>
            </a:r>
            <a:endParaRPr lang="en-US" sz="2000" b="0" dirty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8800"/>
            <a:ext cx="7543800" cy="4568103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www.jarushub.com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30355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THANKS FOR LISTENING</a:t>
            </a:r>
            <a:endParaRPr lang="en-US" sz="3000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>THANKS FOR LISTENING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www.jarushub.com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05611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3869</TotalTime>
  <Words>569</Words>
  <Application>Microsoft Office PowerPoint</Application>
  <PresentationFormat>On-screen Show (4:3)</PresentationFormat>
  <Paragraphs>166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Concourse</vt:lpstr>
      <vt:lpstr>GETTING YOUR FIRST JOB: WHAT YOU NEED TO KNOW</vt:lpstr>
      <vt:lpstr>    Outline</vt:lpstr>
      <vt:lpstr>         When do you start?  As early as secondary school (make good grades). Your WAEC result may make a different in job hunt. But it’s never too late.   </vt:lpstr>
      <vt:lpstr>     When do you start?   </vt:lpstr>
      <vt:lpstr>     What to do…   </vt:lpstr>
      <vt:lpstr>     What to do…   </vt:lpstr>
      <vt:lpstr>     What to do…   </vt:lpstr>
      <vt:lpstr>     What to do…   </vt:lpstr>
      <vt:lpstr>     Things to know…   </vt:lpstr>
      <vt:lpstr>     Things to know…   </vt:lpstr>
      <vt:lpstr>     Things to know…   </vt:lpstr>
      <vt:lpstr>     Things to know…   </vt:lpstr>
      <vt:lpstr>        </vt:lpstr>
      <vt:lpstr>ACING JOB TESTS…</vt:lpstr>
      <vt:lpstr>ACING INTERVIEWS…</vt:lpstr>
      <vt:lpstr>ACING TESTS &amp; INTERVIEWS…</vt:lpstr>
      <vt:lpstr>ANSWERING COMMON INTERVIEW QUESTIONS…</vt:lpstr>
      <vt:lpstr>Ultimately…</vt:lpstr>
      <vt:lpstr>FURTHER READING:  THE ROAD TO VICTORIA ISLAND: A PRACTICAL GUIDE TO CLIMBING CAREER LADDER IN CORPORATE NIGERIA (Suraj Oyewale, ACA, June 2014)  sms 08061198625 to order </vt:lpstr>
      <vt:lpstr>THANKS FOR LISTENING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Surajudeen Oyetunji</dc:creator>
  <cp:lastModifiedBy>Surajudeen Oyetunji</cp:lastModifiedBy>
  <cp:revision>100</cp:revision>
  <dcterms:created xsi:type="dcterms:W3CDTF">2013-12-25T11:07:11Z</dcterms:created>
  <dcterms:modified xsi:type="dcterms:W3CDTF">2015-09-14T15:17:06Z</dcterms:modified>
</cp:coreProperties>
</file>