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C7A69157-68E0-4470-A27D-3A6328E8AEF1}">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4"/>
            <p14:sldId id="273"/>
            <p14:sldId id="275"/>
            <p14:sldId id="276"/>
            <p14:sldId id="277"/>
            <p14:sldId id="278"/>
            <p14:sldId id="2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FFC07390-00E5-43E2-BF1C-25017CEC5736}" type="datetimeFigureOut">
              <a:rPr lang="en-US" smtClean="0"/>
              <a:pPr/>
              <a:t>3/31/2014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385CC88-BAC6-4FD1-86F3-1CBC1D364E8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FC07390-00E5-43E2-BF1C-25017CEC5736}" type="datetimeFigureOut">
              <a:rPr lang="en-US" smtClean="0"/>
              <a:pPr/>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385CC88-BAC6-4FD1-86F3-1CBC1D364E87}"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FC07390-00E5-43E2-BF1C-25017CEC5736}" type="datetimeFigureOut">
              <a:rPr lang="en-US" smtClean="0"/>
              <a:pPr/>
              <a:t>3/31/2014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385CC88-BAC6-4FD1-86F3-1CBC1D364E87}"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FFC07390-00E5-43E2-BF1C-25017CEC5736}" type="datetimeFigureOut">
              <a:rPr lang="en-US" smtClean="0"/>
              <a:pPr/>
              <a:t>3/31/2014</a:t>
            </a:fld>
            <a:endParaRPr lang="en-US"/>
          </a:p>
        </p:txBody>
      </p:sp>
      <p:sp>
        <p:nvSpPr>
          <p:cNvPr id="10" name="Slide Number Placeholder 9"/>
          <p:cNvSpPr>
            <a:spLocks noGrp="1"/>
          </p:cNvSpPr>
          <p:nvPr>
            <p:ph type="sldNum" sz="quarter" idx="16"/>
          </p:nvPr>
        </p:nvSpPr>
        <p:spPr/>
        <p:txBody>
          <a:bodyPr rtlCol="0"/>
          <a:lstStyle/>
          <a:p>
            <a:fld id="{A385CC88-BAC6-4FD1-86F3-1CBC1D364E87}"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FFC07390-00E5-43E2-BF1C-25017CEC5736}" type="datetimeFigureOut">
              <a:rPr lang="en-US" smtClean="0"/>
              <a:pPr/>
              <a:t>3/31/2014</a:t>
            </a:fld>
            <a:endParaRPr lang="en-US"/>
          </a:p>
        </p:txBody>
      </p:sp>
      <p:sp>
        <p:nvSpPr>
          <p:cNvPr id="12" name="Slide Number Placeholder 11"/>
          <p:cNvSpPr>
            <a:spLocks noGrp="1"/>
          </p:cNvSpPr>
          <p:nvPr>
            <p:ph type="sldNum" sz="quarter" idx="16"/>
          </p:nvPr>
        </p:nvSpPr>
        <p:spPr/>
        <p:txBody>
          <a:bodyPr rtlCol="0"/>
          <a:lstStyle/>
          <a:p>
            <a:fld id="{A385CC88-BAC6-4FD1-86F3-1CBC1D364E87}"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FC07390-00E5-43E2-BF1C-25017CEC5736}" type="datetimeFigureOut">
              <a:rPr lang="en-US" smtClean="0"/>
              <a:pPr/>
              <a:t>3/31/2014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385CC88-BAC6-4FD1-86F3-1CBC1D364E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C07390-00E5-43E2-BF1C-25017CEC5736}" type="datetimeFigureOut">
              <a:rPr lang="en-US" smtClean="0"/>
              <a:pPr/>
              <a:t>3/31/2014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385CC88-BAC6-4FD1-86F3-1CBC1D364E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FC07390-00E5-43E2-BF1C-25017CEC5736}" type="datetimeFigureOut">
              <a:rPr lang="en-US" smtClean="0"/>
              <a:pPr/>
              <a:t>3/31/2014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385CC88-BAC6-4FD1-86F3-1CBC1D364E87}"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FFC07390-00E5-43E2-BF1C-25017CEC5736}" type="datetimeFigureOut">
              <a:rPr lang="en-US" smtClean="0"/>
              <a:pPr/>
              <a:t>3/31/2014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385CC88-BAC6-4FD1-86F3-1CBC1D364E87}"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C07390-00E5-43E2-BF1C-25017CEC5736}" type="datetimeFigureOut">
              <a:rPr lang="en-US" smtClean="0"/>
              <a:pPr/>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5CC88-BAC6-4FD1-86F3-1CBC1D364E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FFC07390-00E5-43E2-BF1C-25017CEC5736}" type="datetimeFigureOut">
              <a:rPr lang="en-US" smtClean="0"/>
              <a:pPr/>
              <a:t>3/31/2014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A385CC88-BAC6-4FD1-86F3-1CBC1D364E8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FFC07390-00E5-43E2-BF1C-25017CEC5736}" type="datetimeFigureOut">
              <a:rPr lang="en-US" smtClean="0"/>
              <a:pPr/>
              <a:t>3/31/2014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385CC88-BAC6-4FD1-86F3-1CBC1D364E8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914400"/>
            <a:ext cx="6400800" cy="5105400"/>
          </a:xfrm>
        </p:spPr>
        <p:txBody>
          <a:bodyPr>
            <a:normAutofit/>
          </a:bodyPr>
          <a:lstStyle/>
          <a:p>
            <a:endParaRPr lang="en-US" dirty="0"/>
          </a:p>
        </p:txBody>
      </p:sp>
      <p:sp>
        <p:nvSpPr>
          <p:cNvPr id="3" name="Subtitle 2"/>
          <p:cNvSpPr>
            <a:spLocks noGrp="1"/>
          </p:cNvSpPr>
          <p:nvPr>
            <p:ph type="subTitle" idx="1"/>
          </p:nvPr>
        </p:nvSpPr>
        <p:spPr>
          <a:xfrm>
            <a:off x="1371600" y="304800"/>
            <a:ext cx="6400800" cy="5867400"/>
          </a:xfrm>
        </p:spPr>
        <p:txBody>
          <a:bodyPr/>
          <a:lstStyle/>
          <a:p>
            <a:pPr algn="ctr"/>
            <a:r>
              <a:rPr lang="en-US" b="1" dirty="0" smtClean="0"/>
              <a:t>THE NIGERIAN PETROLEUM INDUSTRY BILL</a:t>
            </a:r>
          </a:p>
          <a:p>
            <a:pPr algn="ctr"/>
            <a:r>
              <a:rPr lang="en-US" b="1" dirty="0" smtClean="0"/>
              <a:t>TOOL FOR ECONOMIC EMANCIPATION OR POLITY DESTABILIZATION?</a:t>
            </a:r>
          </a:p>
          <a:p>
            <a:pPr algn="ctr"/>
            <a:r>
              <a:rPr lang="en-US" dirty="0" smtClean="0"/>
              <a:t>SURAJ OYEWALE, ACA</a:t>
            </a:r>
          </a:p>
          <a:p>
            <a:pPr algn="ctr"/>
            <a:r>
              <a:rPr lang="en-US" dirty="0" smtClean="0"/>
              <a:t>FOUNDER</a:t>
            </a:r>
            <a:r>
              <a:rPr lang="en-US" dirty="0" smtClean="0"/>
              <a:t>, JARUSHUB </a:t>
            </a:r>
            <a:r>
              <a:rPr lang="en-US" dirty="0" smtClean="0"/>
              <a:t>CAREER PORTAL</a:t>
            </a:r>
          </a:p>
          <a:p>
            <a:pPr algn="ctr"/>
            <a:r>
              <a:rPr lang="en-US" dirty="0" smtClean="0"/>
              <a:t>Presented @ the 1</a:t>
            </a:r>
            <a:r>
              <a:rPr lang="en-US" baseline="30000" dirty="0" smtClean="0"/>
              <a:t>st</a:t>
            </a:r>
            <a:r>
              <a:rPr lang="en-US" dirty="0" smtClean="0"/>
              <a:t> Public Discussion Forum organized by the Economic Insight, the Press Arm of the Nigerian Economics Students Association, </a:t>
            </a:r>
            <a:r>
              <a:rPr lang="en-US" dirty="0" err="1" smtClean="0"/>
              <a:t>Obafemi</a:t>
            </a:r>
            <a:r>
              <a:rPr lang="en-US" dirty="0" smtClean="0"/>
              <a:t> </a:t>
            </a:r>
            <a:r>
              <a:rPr lang="en-US" dirty="0" err="1" smtClean="0"/>
              <a:t>Awolowo</a:t>
            </a:r>
            <a:r>
              <a:rPr lang="en-US" dirty="0" smtClean="0"/>
              <a:t> University Chapter, Ile-Ife, Nigeria</a:t>
            </a:r>
          </a:p>
          <a:p>
            <a:pPr algn="ctr"/>
            <a:r>
              <a:rPr lang="en-US" dirty="0" smtClean="0"/>
              <a:t>Saturday, March 29, 2014</a:t>
            </a:r>
            <a:endParaRPr lang="en-US" dirty="0"/>
          </a:p>
        </p:txBody>
      </p:sp>
    </p:spTree>
    <p:extLst>
      <p:ext uri="{BB962C8B-B14F-4D97-AF65-F5344CB8AC3E}">
        <p14:creationId xmlns:p14="http://schemas.microsoft.com/office/powerpoint/2010/main" xmlns="" val="277102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OUTLINE</a:t>
            </a:r>
            <a:endParaRPr lang="en-US" dirty="0"/>
          </a:p>
        </p:txBody>
      </p:sp>
      <p:sp>
        <p:nvSpPr>
          <p:cNvPr id="6" name="Text Placeholder 5"/>
          <p:cNvSpPr>
            <a:spLocks noGrp="1"/>
          </p:cNvSpPr>
          <p:nvPr>
            <p:ph type="body" idx="2"/>
          </p:nvPr>
        </p:nvSpPr>
        <p:spPr/>
        <p:txBody>
          <a:bodyPr/>
          <a:lstStyle/>
          <a:p>
            <a:endParaRPr lang="en-US" dirty="0"/>
          </a:p>
        </p:txBody>
      </p:sp>
      <p:sp>
        <p:nvSpPr>
          <p:cNvPr id="5" name="Content Placeholder 4"/>
          <p:cNvSpPr>
            <a:spLocks noGrp="1"/>
          </p:cNvSpPr>
          <p:nvPr>
            <p:ph sz="quarter" idx="1"/>
          </p:nvPr>
        </p:nvSpPr>
        <p:spPr/>
        <p:txBody>
          <a:bodyPr/>
          <a:lstStyle/>
          <a:p>
            <a:r>
              <a:rPr lang="en-US" dirty="0" smtClean="0"/>
              <a:t>Introduction</a:t>
            </a:r>
          </a:p>
          <a:p>
            <a:r>
              <a:rPr lang="en-US" dirty="0" smtClean="0"/>
              <a:t>History of petroleum resources</a:t>
            </a:r>
          </a:p>
          <a:p>
            <a:r>
              <a:rPr lang="en-US" dirty="0" smtClean="0"/>
              <a:t>Milestones in the petroleum industry in Nigeria</a:t>
            </a:r>
          </a:p>
          <a:p>
            <a:r>
              <a:rPr lang="en-US" dirty="0" smtClean="0"/>
              <a:t>A background of the PIB</a:t>
            </a:r>
          </a:p>
          <a:p>
            <a:r>
              <a:rPr lang="en-US" dirty="0" smtClean="0"/>
              <a:t>Objectives of the PIB</a:t>
            </a:r>
          </a:p>
          <a:p>
            <a:r>
              <a:rPr lang="en-US" dirty="0" smtClean="0"/>
              <a:t>Key implications of the objectives</a:t>
            </a:r>
          </a:p>
          <a:p>
            <a:r>
              <a:rPr lang="en-US" dirty="0" smtClean="0"/>
              <a:t>Ownership of the petroleum resources</a:t>
            </a:r>
          </a:p>
          <a:p>
            <a:endParaRPr lang="en-US" dirty="0"/>
          </a:p>
        </p:txBody>
      </p:sp>
    </p:spTree>
    <p:extLst>
      <p:ext uri="{BB962C8B-B14F-4D97-AF65-F5344CB8AC3E}">
        <p14:creationId xmlns:p14="http://schemas.microsoft.com/office/powerpoint/2010/main" xmlns="" val="3649522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OUTLINE (Cont’d)</a:t>
            </a:r>
            <a:endParaRPr lang="en-US" dirty="0"/>
          </a:p>
        </p:txBody>
      </p:sp>
      <p:sp>
        <p:nvSpPr>
          <p:cNvPr id="6" name="Text Placeholder 5"/>
          <p:cNvSpPr>
            <a:spLocks noGrp="1"/>
          </p:cNvSpPr>
          <p:nvPr>
            <p:ph type="body" idx="2"/>
          </p:nvPr>
        </p:nvSpPr>
        <p:spPr/>
        <p:txBody>
          <a:bodyPr/>
          <a:lstStyle/>
          <a:p>
            <a:endParaRPr lang="en-US" dirty="0"/>
          </a:p>
        </p:txBody>
      </p:sp>
      <p:sp>
        <p:nvSpPr>
          <p:cNvPr id="5" name="Content Placeholder 4"/>
          <p:cNvSpPr>
            <a:spLocks noGrp="1"/>
          </p:cNvSpPr>
          <p:nvPr>
            <p:ph sz="quarter" idx="1"/>
          </p:nvPr>
        </p:nvSpPr>
        <p:spPr/>
        <p:txBody>
          <a:bodyPr/>
          <a:lstStyle/>
          <a:p>
            <a:r>
              <a:rPr lang="en-US" dirty="0" smtClean="0"/>
              <a:t>Agencies under the PIB</a:t>
            </a:r>
          </a:p>
          <a:p>
            <a:r>
              <a:rPr lang="en-US" dirty="0" smtClean="0"/>
              <a:t>Taxation under PIB</a:t>
            </a:r>
          </a:p>
          <a:p>
            <a:r>
              <a:rPr lang="en-US" dirty="0" smtClean="0"/>
              <a:t>Role of the petroleum Minister</a:t>
            </a:r>
          </a:p>
          <a:p>
            <a:r>
              <a:rPr lang="en-US" dirty="0" smtClean="0"/>
              <a:t>Contentious areas of the PIB</a:t>
            </a:r>
          </a:p>
          <a:p>
            <a:r>
              <a:rPr lang="en-US" dirty="0" smtClean="0"/>
              <a:t>Opposing forces in PIB passage</a:t>
            </a:r>
          </a:p>
          <a:p>
            <a:r>
              <a:rPr lang="en-US" dirty="0" smtClean="0"/>
              <a:t>Conclusion </a:t>
            </a:r>
          </a:p>
        </p:txBody>
      </p:sp>
    </p:spTree>
    <p:extLst>
      <p:ext uri="{BB962C8B-B14F-4D97-AF65-F5344CB8AC3E}">
        <p14:creationId xmlns:p14="http://schemas.microsoft.com/office/powerpoint/2010/main" xmlns="" val="640180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History of petroleum resources</a:t>
            </a:r>
            <a:endParaRPr lang="en-US" dirty="0"/>
          </a:p>
        </p:txBody>
      </p:sp>
      <p:sp>
        <p:nvSpPr>
          <p:cNvPr id="6" name="Text Placeholder 5"/>
          <p:cNvSpPr>
            <a:spLocks noGrp="1"/>
          </p:cNvSpPr>
          <p:nvPr>
            <p:ph type="body" idx="2"/>
          </p:nvPr>
        </p:nvSpPr>
        <p:spPr/>
        <p:txBody>
          <a:bodyPr/>
          <a:lstStyle/>
          <a:p>
            <a:endParaRPr lang="en-US" dirty="0"/>
          </a:p>
        </p:txBody>
      </p:sp>
      <p:sp>
        <p:nvSpPr>
          <p:cNvPr id="5" name="Content Placeholder 4"/>
          <p:cNvSpPr>
            <a:spLocks noGrp="1"/>
          </p:cNvSpPr>
          <p:nvPr>
            <p:ph sz="quarter" idx="1"/>
          </p:nvPr>
        </p:nvSpPr>
        <p:spPr/>
        <p:txBody>
          <a:bodyPr/>
          <a:lstStyle/>
          <a:p>
            <a:r>
              <a:rPr lang="en-US" dirty="0"/>
              <a:t>Petroleum is a naturally occurring liquid, consisting of a complex mixture of hydrocarbon and other organic compounds, formed from the fossilized remains of dead plants and animals by exposure to heat and pressure in the Earth’s crusts over hundreds of millions of years. </a:t>
            </a:r>
          </a:p>
          <a:p>
            <a:endParaRPr lang="en-US" dirty="0" smtClean="0"/>
          </a:p>
        </p:txBody>
      </p:sp>
    </p:spTree>
    <p:extLst>
      <p:ext uri="{BB962C8B-B14F-4D97-AF65-F5344CB8AC3E}">
        <p14:creationId xmlns:p14="http://schemas.microsoft.com/office/powerpoint/2010/main" xmlns="" val="949576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History of petroleum resources</a:t>
            </a:r>
            <a:endParaRPr lang="en-US" dirty="0"/>
          </a:p>
        </p:txBody>
      </p:sp>
      <p:sp>
        <p:nvSpPr>
          <p:cNvPr id="6" name="Text Placeholder 5"/>
          <p:cNvSpPr>
            <a:spLocks noGrp="1"/>
          </p:cNvSpPr>
          <p:nvPr>
            <p:ph type="body" idx="2"/>
          </p:nvPr>
        </p:nvSpPr>
        <p:spPr/>
        <p:txBody>
          <a:bodyPr/>
          <a:lstStyle/>
          <a:p>
            <a:endParaRPr lang="en-US" dirty="0"/>
          </a:p>
        </p:txBody>
      </p:sp>
      <p:sp>
        <p:nvSpPr>
          <p:cNvPr id="5" name="Content Placeholder 4"/>
          <p:cNvSpPr>
            <a:spLocks noGrp="1"/>
          </p:cNvSpPr>
          <p:nvPr>
            <p:ph sz="quarter" idx="1"/>
          </p:nvPr>
        </p:nvSpPr>
        <p:spPr/>
        <p:txBody>
          <a:bodyPr/>
          <a:lstStyle/>
          <a:p>
            <a:r>
              <a:rPr lang="en-US" dirty="0"/>
              <a:t>Petroleum has been around for long, although usually used in unrefined form hundreds of years back. As far back as 8</a:t>
            </a:r>
            <a:r>
              <a:rPr lang="en-US" baseline="30000" dirty="0"/>
              <a:t>th</a:t>
            </a:r>
            <a:r>
              <a:rPr lang="en-US" dirty="0"/>
              <a:t> century, some seven hundred years ago, the streets of Baghdad were reportedly tarred with substance derived from petroleum! </a:t>
            </a:r>
          </a:p>
          <a:p>
            <a:r>
              <a:rPr lang="en-US" dirty="0"/>
              <a:t>O</a:t>
            </a:r>
            <a:r>
              <a:rPr lang="en-US" dirty="0" smtClean="0"/>
              <a:t>il </a:t>
            </a:r>
            <a:r>
              <a:rPr lang="en-US" dirty="0"/>
              <a:t>fields were exploited in what is today Azerbaijan, far back 9</a:t>
            </a:r>
            <a:r>
              <a:rPr lang="en-US" baseline="30000" dirty="0"/>
              <a:t>th</a:t>
            </a:r>
            <a:r>
              <a:rPr lang="en-US" dirty="0"/>
              <a:t> century. </a:t>
            </a:r>
          </a:p>
          <a:p>
            <a:endParaRPr lang="en-US" dirty="0" smtClean="0"/>
          </a:p>
        </p:txBody>
      </p:sp>
    </p:spTree>
    <p:extLst>
      <p:ext uri="{BB962C8B-B14F-4D97-AF65-F5344CB8AC3E}">
        <p14:creationId xmlns:p14="http://schemas.microsoft.com/office/powerpoint/2010/main" xmlns="" val="786776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petroleum resources</a:t>
            </a:r>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40000" lnSpcReduction="20000"/>
          </a:bodyPr>
          <a:lstStyle/>
          <a:p>
            <a:r>
              <a:rPr lang="en-US" sz="4200" dirty="0"/>
              <a:t>Kerosene lamp was invented some seven hundred years ago. (</a:t>
            </a:r>
            <a:r>
              <a:rPr lang="en-US" sz="4200" dirty="0" err="1"/>
              <a:t>Zayn</a:t>
            </a:r>
            <a:r>
              <a:rPr lang="en-US" sz="4200" dirty="0"/>
              <a:t> </a:t>
            </a:r>
            <a:r>
              <a:rPr lang="en-US" sz="4200" dirty="0" err="1"/>
              <a:t>Bilkadi</a:t>
            </a:r>
            <a:r>
              <a:rPr lang="en-US" sz="4200" dirty="0"/>
              <a:t>, University of California, Berkeley "The Oil Weapons"). You all know kerosene is a product of petroleum. </a:t>
            </a:r>
            <a:endParaRPr lang="en-US" sz="4200" dirty="0" smtClean="0"/>
          </a:p>
          <a:p>
            <a:r>
              <a:rPr lang="en-US" sz="4200" dirty="0"/>
              <a:t>Nearly 200 small refineries operated in the suburbs of Baku by 1884. The first modern oil refineries were built in Poland from 1854–56 (Frank, Alison </a:t>
            </a:r>
            <a:r>
              <a:rPr lang="en-US" sz="4200" dirty="0" err="1"/>
              <a:t>Fleig</a:t>
            </a:r>
            <a:r>
              <a:rPr lang="en-US" sz="4200" dirty="0"/>
              <a:t> (2005). Oil Empire: Visions of Prosperity in Austrian Galicia (Harvard Historical Studies, Harvard University Press). The refined products were used in artificial asphalt, machine oil and lubricants. </a:t>
            </a:r>
          </a:p>
          <a:p>
            <a:r>
              <a:rPr lang="en-US" sz="4200" dirty="0"/>
              <a:t>The first large oil refinery opened at Ploiesti, Romania in 1856. </a:t>
            </a:r>
            <a:endParaRPr lang="en-US" sz="4200" dirty="0" smtClean="0"/>
          </a:p>
          <a:p>
            <a:r>
              <a:rPr lang="en-US" sz="4200" dirty="0" smtClean="0"/>
              <a:t>Oil </a:t>
            </a:r>
            <a:r>
              <a:rPr lang="en-US" sz="4200" dirty="0"/>
              <a:t>drilling in the United States began in 1859, in </a:t>
            </a:r>
            <a:r>
              <a:rPr lang="en-US" sz="4200" dirty="0" err="1"/>
              <a:t>Titisville</a:t>
            </a:r>
            <a:r>
              <a:rPr lang="en-US" sz="4200" dirty="0"/>
              <a:t>, Pennsylvania. </a:t>
            </a:r>
            <a:endParaRPr lang="en-US" sz="4200" dirty="0" smtClean="0"/>
          </a:p>
          <a:p>
            <a:r>
              <a:rPr lang="en-US" sz="4200" dirty="0" smtClean="0"/>
              <a:t>However</a:t>
            </a:r>
            <a:r>
              <a:rPr lang="en-US" sz="4200" dirty="0"/>
              <a:t>, by the first quarter of the 20th century, the United States overtook Russia as the world's largest oil producer. </a:t>
            </a:r>
          </a:p>
          <a:p>
            <a:r>
              <a:rPr lang="en-US" sz="4200" dirty="0"/>
              <a:t> The Superior Oil Company (now part of Exxon Mobil) built the first offshore oil platform off the Gulf Coast of Louisiana in 1938. </a:t>
            </a:r>
          </a:p>
          <a:p>
            <a:r>
              <a:rPr lang="en-US" sz="4200" dirty="0"/>
              <a:t>By the end of Word War II, the Middle East had gained ascendancy in Oil production</a:t>
            </a:r>
          </a:p>
          <a:p>
            <a:endParaRPr lang="en-US" dirty="0"/>
          </a:p>
          <a:p>
            <a:endParaRPr lang="en-US" dirty="0"/>
          </a:p>
        </p:txBody>
      </p:sp>
    </p:spTree>
    <p:extLst>
      <p:ext uri="{BB962C8B-B14F-4D97-AF65-F5344CB8AC3E}">
        <p14:creationId xmlns:p14="http://schemas.microsoft.com/office/powerpoint/2010/main" xmlns="" val="2661236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1936750"/>
          </a:xfrm>
        </p:spPr>
        <p:txBody>
          <a:bodyPr>
            <a:normAutofit/>
          </a:bodyPr>
          <a:lstStyle/>
          <a:p>
            <a:r>
              <a:rPr lang="en-US" sz="3300" dirty="0"/>
              <a:t>LOOKING BACK</a:t>
            </a:r>
            <a:r>
              <a:rPr lang="en-US" sz="3300" dirty="0" smtClean="0"/>
              <a:t>: </a:t>
            </a:r>
            <a:r>
              <a:rPr lang="en-US" sz="3300" dirty="0"/>
              <a:t>PETROLEUM INDUSTRY MILESTONES IN NIGERIA</a:t>
            </a:r>
            <a:r>
              <a:rPr lang="en-US" dirty="0"/>
              <a:t/>
            </a:r>
            <a:br>
              <a:rPr lang="en-US" dirty="0"/>
            </a:b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62500" lnSpcReduction="20000"/>
          </a:bodyPr>
          <a:lstStyle/>
          <a:p>
            <a:r>
              <a:rPr lang="en-US" dirty="0"/>
              <a:t> </a:t>
            </a:r>
          </a:p>
          <a:p>
            <a:pPr lvl="0"/>
            <a:r>
              <a:rPr lang="en-US" dirty="0"/>
              <a:t>1908 -Nigerian Bitumen Co. &amp; British Colonial Petroleum commenced operations around </a:t>
            </a:r>
            <a:r>
              <a:rPr lang="en-US" dirty="0" err="1"/>
              <a:t>Okitipupa</a:t>
            </a:r>
            <a:r>
              <a:rPr lang="en-US" dirty="0"/>
              <a:t>. </a:t>
            </a:r>
          </a:p>
          <a:p>
            <a:pPr lvl="0"/>
            <a:r>
              <a:rPr lang="en-US" dirty="0"/>
              <a:t>1938 - Shell D' </a:t>
            </a:r>
            <a:r>
              <a:rPr lang="en-US" dirty="0" err="1"/>
              <a:t>Arcy</a:t>
            </a:r>
            <a:r>
              <a:rPr lang="en-US" dirty="0"/>
              <a:t> granted Exploration license to prospect for oil throughout Nigeria. </a:t>
            </a:r>
          </a:p>
          <a:p>
            <a:pPr lvl="0"/>
            <a:r>
              <a:rPr lang="en-US" dirty="0"/>
              <a:t>1955 -Mobil Oil Corporation started operations in Nigeria. </a:t>
            </a:r>
          </a:p>
          <a:p>
            <a:pPr lvl="0"/>
            <a:r>
              <a:rPr lang="en-US" dirty="0"/>
              <a:t>1956- First successful well drilled at </a:t>
            </a:r>
            <a:r>
              <a:rPr lang="en-US" dirty="0" err="1"/>
              <a:t>Oloibiri</a:t>
            </a:r>
            <a:r>
              <a:rPr lang="en-US" dirty="0"/>
              <a:t> by Shell D'Arcy </a:t>
            </a:r>
          </a:p>
          <a:p>
            <a:pPr lvl="0"/>
            <a:r>
              <a:rPr lang="en-US" dirty="0"/>
              <a:t>1958 - First shipment of oil from Nigeria. </a:t>
            </a:r>
          </a:p>
          <a:p>
            <a:pPr lvl="0"/>
            <a:r>
              <a:rPr lang="en-US" dirty="0"/>
              <a:t>1961- Texaco Overseas started operations in Nigeria. </a:t>
            </a:r>
          </a:p>
          <a:p>
            <a:pPr lvl="0"/>
            <a:r>
              <a:rPr lang="en-US" dirty="0"/>
              <a:t>1962 - Elf started operations in Nigeria. (As </a:t>
            </a:r>
            <a:r>
              <a:rPr lang="en-US" dirty="0" err="1"/>
              <a:t>Safrap</a:t>
            </a:r>
            <a:r>
              <a:rPr lang="en-US" dirty="0"/>
              <a:t>) -Nigeria </a:t>
            </a:r>
            <a:r>
              <a:rPr lang="en-US" dirty="0" err="1"/>
              <a:t>Agip</a:t>
            </a:r>
            <a:r>
              <a:rPr lang="en-US" dirty="0"/>
              <a:t> Oil Company started operations in Nigeria </a:t>
            </a:r>
          </a:p>
          <a:p>
            <a:pPr lvl="0"/>
            <a:r>
              <a:rPr lang="en-US" dirty="0"/>
              <a:t>1965 - Phillips Oil Company started operations in today’s Delta State </a:t>
            </a:r>
          </a:p>
          <a:p>
            <a:pPr lvl="0"/>
            <a:r>
              <a:rPr lang="en-US" dirty="0"/>
              <a:t>1968 - Mobil Producing Nigeria Limited) was formed. 1970 – The Department of Petroleum Resources Inspectorate started.</a:t>
            </a:r>
          </a:p>
          <a:p>
            <a:endParaRPr lang="en-US" dirty="0"/>
          </a:p>
        </p:txBody>
      </p:sp>
    </p:spTree>
    <p:extLst>
      <p:ext uri="{BB962C8B-B14F-4D97-AF65-F5344CB8AC3E}">
        <p14:creationId xmlns:p14="http://schemas.microsoft.com/office/powerpoint/2010/main" xmlns="" val="3654482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1936750"/>
          </a:xfrm>
        </p:spPr>
        <p:txBody>
          <a:bodyPr>
            <a:normAutofit/>
          </a:bodyPr>
          <a:lstStyle/>
          <a:p>
            <a:r>
              <a:rPr lang="en-US" sz="3300" dirty="0"/>
              <a:t>LOOKING BACK</a:t>
            </a:r>
            <a:r>
              <a:rPr lang="en-US" sz="3300" dirty="0" smtClean="0"/>
              <a:t>: </a:t>
            </a:r>
            <a:r>
              <a:rPr lang="en-US" sz="3300" dirty="0"/>
              <a:t>PETROLEUM INDUSTRY MILESTONES IN NIGERIA</a:t>
            </a:r>
            <a:r>
              <a:rPr lang="en-US" dirty="0"/>
              <a:t/>
            </a:r>
            <a:br>
              <a:rPr lang="en-US" dirty="0"/>
            </a:b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a:bodyPr>
          <a:lstStyle/>
          <a:p>
            <a:r>
              <a:rPr lang="en-US" dirty="0"/>
              <a:t>Noteworthy: By the mid-70’s, Nigeria had reached 2 million barrels of oil per day in production. Today, we still hover around 2 to 2.5m bpd, despite all the massive investments that had taken place between then and now. </a:t>
            </a:r>
          </a:p>
          <a:p>
            <a:endParaRPr lang="en-US" dirty="0"/>
          </a:p>
        </p:txBody>
      </p:sp>
    </p:spTree>
    <p:extLst>
      <p:ext uri="{BB962C8B-B14F-4D97-AF65-F5344CB8AC3E}">
        <p14:creationId xmlns:p14="http://schemas.microsoft.com/office/powerpoint/2010/main" xmlns="" val="2078367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a:t>
            </a:r>
            <a:r>
              <a:rPr lang="en-US" dirty="0" smtClean="0"/>
              <a:t>PIB </a:t>
            </a:r>
            <a:r>
              <a:rPr lang="en-US" dirty="0"/>
              <a:t>– A BACKGROUND</a:t>
            </a:r>
            <a:br>
              <a:rPr lang="en-US" dirty="0"/>
            </a:b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70000" lnSpcReduction="20000"/>
          </a:bodyPr>
          <a:lstStyle/>
          <a:p>
            <a:r>
              <a:rPr lang="en-US" dirty="0" smtClean="0"/>
              <a:t>Shortly </a:t>
            </a:r>
            <a:r>
              <a:rPr lang="en-US" dirty="0"/>
              <a:t>after President </a:t>
            </a:r>
            <a:r>
              <a:rPr lang="en-US" dirty="0" err="1"/>
              <a:t>Olusegun</a:t>
            </a:r>
            <a:r>
              <a:rPr lang="en-US" dirty="0"/>
              <a:t> </a:t>
            </a:r>
            <a:r>
              <a:rPr lang="en-US" dirty="0" err="1"/>
              <a:t>Obasanjo</a:t>
            </a:r>
            <a:r>
              <a:rPr lang="en-US" dirty="0"/>
              <a:t> assumed office in his first term, he set up a committee, called the Oil and Gas Industry Committee (OGIC), with a mandate to take a comprehensive look at Nigeria’s oil and gas sector and offer better ways of managing the industry. Obviously, many of the laws and regulations guiding the industry had been around for long, some far back 1950’s, and although they had undergone amendments, the federal government considered it necessary to take an holistic review of the industry with a review to getting the best of it by all stakeholders. The OGIC was led by Mr. </a:t>
            </a:r>
            <a:r>
              <a:rPr lang="en-US" dirty="0" err="1"/>
              <a:t>Rilwanu</a:t>
            </a:r>
            <a:r>
              <a:rPr lang="en-US" dirty="0"/>
              <a:t> </a:t>
            </a:r>
            <a:r>
              <a:rPr lang="en-US" dirty="0" err="1"/>
              <a:t>Lukman</a:t>
            </a:r>
            <a:r>
              <a:rPr lang="en-US" dirty="0"/>
              <a:t>, veteran petroleum engineer and former Secretary-General of OPEC, and had other oil industry eggheads. The committee submitted its report, and its recommendations formed the basis of Petroleum Industry Bill, which has since been subjected to further reviews and adjustments.</a:t>
            </a:r>
          </a:p>
          <a:p>
            <a:endParaRPr lang="en-US" dirty="0"/>
          </a:p>
        </p:txBody>
      </p:sp>
    </p:spTree>
    <p:extLst>
      <p:ext uri="{BB962C8B-B14F-4D97-AF65-F5344CB8AC3E}">
        <p14:creationId xmlns:p14="http://schemas.microsoft.com/office/powerpoint/2010/main" xmlns="" val="2032188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OBJECTIVES OF THE PIB </a:t>
            </a:r>
            <a:r>
              <a:rPr lang="en-US" dirty="0"/>
              <a:t/>
            </a:r>
            <a:br>
              <a:rPr lang="en-US" dirty="0"/>
            </a:b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62500" lnSpcReduction="20000"/>
          </a:bodyPr>
          <a:lstStyle/>
          <a:p>
            <a:r>
              <a:rPr lang="en-US" dirty="0"/>
              <a:t>The Bill seeks to achieve:</a:t>
            </a:r>
          </a:p>
          <a:p>
            <a:pPr lvl="0"/>
            <a:r>
              <a:rPr lang="en-US" dirty="0"/>
              <a:t>A conducive business environment for petroleum operations</a:t>
            </a:r>
          </a:p>
          <a:p>
            <a:pPr lvl="0"/>
            <a:r>
              <a:rPr lang="en-US" dirty="0"/>
              <a:t>Enhanced exploitation and exploration of petroleum resources in Nigeria for the benefit of Nigerians</a:t>
            </a:r>
          </a:p>
          <a:p>
            <a:pPr lvl="0"/>
            <a:r>
              <a:rPr lang="en-US" dirty="0"/>
              <a:t>Optimize domestic gas supplies, especially for power generation and industrial development</a:t>
            </a:r>
          </a:p>
          <a:p>
            <a:pPr lvl="0"/>
            <a:r>
              <a:rPr lang="en-US" dirty="0"/>
              <a:t>Encourages investment in Nigerian petroleum industry</a:t>
            </a:r>
          </a:p>
          <a:p>
            <a:pPr lvl="0"/>
            <a:r>
              <a:rPr lang="en-US" dirty="0"/>
              <a:t>Optimizing government revenue </a:t>
            </a:r>
          </a:p>
          <a:p>
            <a:pPr lvl="0"/>
            <a:r>
              <a:rPr lang="en-US" dirty="0"/>
              <a:t>Establish profit-driven oil entities</a:t>
            </a:r>
          </a:p>
          <a:p>
            <a:pPr lvl="0"/>
            <a:r>
              <a:rPr lang="en-US" dirty="0"/>
              <a:t> Deregulate and liberalize the downstream petroleum sector</a:t>
            </a:r>
          </a:p>
          <a:p>
            <a:pPr lvl="0"/>
            <a:r>
              <a:rPr lang="en-US" dirty="0"/>
              <a:t>Create efficient and effective regulatory agencies</a:t>
            </a:r>
          </a:p>
          <a:p>
            <a:pPr lvl="0"/>
            <a:r>
              <a:rPr lang="en-US" dirty="0"/>
              <a:t>Promote the development of Nigerian content in the oil industry</a:t>
            </a:r>
          </a:p>
          <a:p>
            <a:pPr lvl="0"/>
            <a:r>
              <a:rPr lang="en-US" dirty="0"/>
              <a:t>Protect health, safety and the environment in petroleum operations</a:t>
            </a:r>
          </a:p>
          <a:p>
            <a:endParaRPr lang="en-US" dirty="0"/>
          </a:p>
        </p:txBody>
      </p:sp>
    </p:spTree>
    <p:extLst>
      <p:ext uri="{BB962C8B-B14F-4D97-AF65-F5344CB8AC3E}">
        <p14:creationId xmlns:p14="http://schemas.microsoft.com/office/powerpoint/2010/main" xmlns="" val="4256276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OBJECTIVES – KEY IMPLICATIONS</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70000" lnSpcReduction="20000"/>
          </a:bodyPr>
          <a:lstStyle/>
          <a:p>
            <a:pPr lvl="0"/>
            <a:r>
              <a:rPr lang="en-US" dirty="0" smtClean="0"/>
              <a:t>More </a:t>
            </a:r>
            <a:r>
              <a:rPr lang="en-US" dirty="0"/>
              <a:t>jobs for Nigerians – as it will become illegal to employ foreigners for certain skills that can be sourced locally</a:t>
            </a:r>
          </a:p>
          <a:p>
            <a:pPr lvl="0"/>
            <a:r>
              <a:rPr lang="en-US" dirty="0"/>
              <a:t>Where such skills are sourced from abroad due to unavailability locally, a local understudying the expat is a requirement </a:t>
            </a:r>
          </a:p>
          <a:p>
            <a:pPr lvl="0"/>
            <a:r>
              <a:rPr lang="en-US" dirty="0"/>
              <a:t>The above is applicable not only to skill, but to materials sourcing</a:t>
            </a:r>
          </a:p>
          <a:p>
            <a:pPr lvl="0"/>
            <a:r>
              <a:rPr lang="en-US" dirty="0"/>
              <a:t>The above means more jobs for Nigerian local contractors, especially those from the oil producing regions</a:t>
            </a:r>
          </a:p>
          <a:p>
            <a:pPr lvl="0"/>
            <a:r>
              <a:rPr lang="en-US" dirty="0"/>
              <a:t>Gas is still under-focused in Nigeria and the potential from this source of energy lays untapped. PIB seeks to maximize</a:t>
            </a:r>
          </a:p>
          <a:p>
            <a:pPr lvl="0"/>
            <a:r>
              <a:rPr lang="en-US" dirty="0"/>
              <a:t>If well explored, this will boost power supply in </a:t>
            </a:r>
            <a:r>
              <a:rPr lang="en-US" dirty="0" smtClean="0"/>
              <a:t>Nigeria</a:t>
            </a:r>
            <a:endParaRPr lang="en-US" dirty="0"/>
          </a:p>
        </p:txBody>
      </p:sp>
    </p:spTree>
    <p:extLst>
      <p:ext uri="{BB962C8B-B14F-4D97-AF65-F5344CB8AC3E}">
        <p14:creationId xmlns:p14="http://schemas.microsoft.com/office/powerpoint/2010/main" xmlns="" val="2543414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OBJECTIVES – KEY IMPLICATIONS</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77500" lnSpcReduction="20000"/>
          </a:bodyPr>
          <a:lstStyle/>
          <a:p>
            <a:pPr lvl="0"/>
            <a:r>
              <a:rPr lang="en-US" dirty="0"/>
              <a:t>Government revenue from oil industry will increase. This means more funds in the hands of government to engage in developmental activities, ideally</a:t>
            </a:r>
          </a:p>
          <a:p>
            <a:pPr lvl="0"/>
            <a:r>
              <a:rPr lang="en-US" dirty="0"/>
              <a:t>The downstream sector becomes fully deregulated. In other words, subsidy will fully go. </a:t>
            </a:r>
          </a:p>
          <a:p>
            <a:pPr lvl="0"/>
            <a:r>
              <a:rPr lang="en-US" dirty="0"/>
              <a:t>Subsidy removal is not totally bad, if there are no distortions to market – this is my personal opinion as an economist (well, accountant with academic training in economics)</a:t>
            </a:r>
          </a:p>
          <a:p>
            <a:pPr lvl="0"/>
            <a:r>
              <a:rPr lang="en-US" dirty="0"/>
              <a:t>Environmental protection – what </a:t>
            </a:r>
            <a:r>
              <a:rPr lang="en-US" dirty="0" err="1"/>
              <a:t>Saro</a:t>
            </a:r>
            <a:r>
              <a:rPr lang="en-US" dirty="0"/>
              <a:t> </a:t>
            </a:r>
            <a:r>
              <a:rPr lang="en-US" dirty="0" err="1"/>
              <a:t>Wiwa</a:t>
            </a:r>
            <a:r>
              <a:rPr lang="en-US" dirty="0"/>
              <a:t> and co fought for, and the initial grudge of the Niger Delta militancy – will be addressed</a:t>
            </a:r>
          </a:p>
          <a:p>
            <a:endParaRPr lang="en-US" dirty="0"/>
          </a:p>
        </p:txBody>
      </p:sp>
    </p:spTree>
    <p:extLst>
      <p:ext uri="{BB962C8B-B14F-4D97-AF65-F5344CB8AC3E}">
        <p14:creationId xmlns:p14="http://schemas.microsoft.com/office/powerpoint/2010/main" xmlns="" val="1279178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owns the oil?</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92500" lnSpcReduction="20000"/>
          </a:bodyPr>
          <a:lstStyle/>
          <a:p>
            <a:r>
              <a:rPr lang="en-US" dirty="0"/>
              <a:t>The PIB vests ownership and management of all petroleum resources, offshore or onshore, in the Federal Government of Nigeria, which manage on behalf of all Nigerians. This means irrespective of where the oil is found, it belongs to the government of Nigeria. Of course, equity calls for special consideration for localities where the resources are mined. This is taken care of by the Revenue sharing laws and other provisions of this Bill like the Host Community Fund. </a:t>
            </a:r>
          </a:p>
          <a:p>
            <a:endParaRPr lang="en-US" dirty="0"/>
          </a:p>
        </p:txBody>
      </p:sp>
    </p:spTree>
    <p:extLst>
      <p:ext uri="{BB962C8B-B14F-4D97-AF65-F5344CB8AC3E}">
        <p14:creationId xmlns:p14="http://schemas.microsoft.com/office/powerpoint/2010/main" xmlns="" val="250643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Notable agencies under the PIB</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77500" lnSpcReduction="20000"/>
          </a:bodyPr>
          <a:lstStyle/>
          <a:p>
            <a:pPr lvl="0"/>
            <a:r>
              <a:rPr lang="en-US" dirty="0"/>
              <a:t>PETROLEUM TECHNICAL BUREAU (PTB): This will be a special unit under the office of the Minister of Petroleum. It will be peopled by professionals from both the upstream and downstream sectors and charged with the responsibility of rendering professional support to the minister</a:t>
            </a:r>
          </a:p>
          <a:p>
            <a:r>
              <a:rPr lang="en-US" dirty="0"/>
              <a:t> </a:t>
            </a:r>
          </a:p>
          <a:p>
            <a:pPr lvl="0"/>
            <a:r>
              <a:rPr lang="en-US" dirty="0"/>
              <a:t>UPSTREAM PETROLEUM INSPECTORATE (UPI): The UPI will regulate technical and commercial activities in the upstream sector. It will be responsible for issuing </a:t>
            </a:r>
            <a:r>
              <a:rPr lang="en-US" dirty="0" err="1"/>
              <a:t>licences</a:t>
            </a:r>
            <a:r>
              <a:rPr lang="en-US" dirty="0"/>
              <a:t> and permit. Representatives on Federal </a:t>
            </a:r>
            <a:r>
              <a:rPr lang="en-US" dirty="0" err="1"/>
              <a:t>Mistry</a:t>
            </a:r>
            <a:r>
              <a:rPr lang="en-US" dirty="0"/>
              <a:t> of Finance, NUPENG, PENGASSAN </a:t>
            </a:r>
            <a:r>
              <a:rPr lang="en-US" dirty="0" err="1"/>
              <a:t>etc</a:t>
            </a:r>
            <a:r>
              <a:rPr lang="en-US" dirty="0"/>
              <a:t> will part of UPI board, in addition to other professionals appointed by the president. The UPI is not profit-driven, it will therefore not pay income tax</a:t>
            </a:r>
          </a:p>
          <a:p>
            <a:endParaRPr lang="en-US" dirty="0"/>
          </a:p>
        </p:txBody>
      </p:sp>
    </p:spTree>
    <p:extLst>
      <p:ext uri="{BB962C8B-B14F-4D97-AF65-F5344CB8AC3E}">
        <p14:creationId xmlns:p14="http://schemas.microsoft.com/office/powerpoint/2010/main" xmlns="" val="1927485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Notable agencies under the PIB</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70000" lnSpcReduction="20000"/>
          </a:bodyPr>
          <a:lstStyle/>
          <a:p>
            <a:pPr lvl="0"/>
            <a:r>
              <a:rPr lang="en-US" dirty="0"/>
              <a:t>DOWNSTREAM PETROLEUM REGULATORY AGENCY (DPRA): This is to be the downstream industry, what the UPI is to the upstream industry. So if you want to set up a filling station, for instance, you approach DPRA.</a:t>
            </a:r>
          </a:p>
          <a:p>
            <a:pPr marL="0" indent="0">
              <a:buNone/>
            </a:pPr>
            <a:endParaRPr lang="en-US" dirty="0"/>
          </a:p>
          <a:p>
            <a:r>
              <a:rPr lang="en-US" dirty="0"/>
              <a:t>Note that the Directorate of Petroleum Resources (DPR) currently does what UPI and DPRA will be doing. In other words, PIB unbundles DPR into UPI and </a:t>
            </a:r>
            <a:r>
              <a:rPr lang="en-US" dirty="0" smtClean="0"/>
              <a:t>DPRA</a:t>
            </a:r>
          </a:p>
          <a:p>
            <a:endParaRPr lang="en-US" dirty="0"/>
          </a:p>
          <a:p>
            <a:pPr lvl="0"/>
            <a:r>
              <a:rPr lang="en-US" dirty="0"/>
              <a:t>THE PETROLEUM TECHNOLOGY DEVELOPMENT FUND (PTDF):  The PTDF will continue to exist.  The objective of the PTDF is to develop and train manpower necessary to service the petroleum industry in Nigeria. The body gives scholarships to Nigerians, sponsors and support researches </a:t>
            </a:r>
            <a:r>
              <a:rPr lang="en-US" dirty="0" err="1"/>
              <a:t>etc</a:t>
            </a:r>
            <a:endParaRPr lang="en-US" dirty="0"/>
          </a:p>
          <a:p>
            <a:endParaRPr lang="en-US" dirty="0"/>
          </a:p>
        </p:txBody>
      </p:sp>
    </p:spTree>
    <p:extLst>
      <p:ext uri="{BB962C8B-B14F-4D97-AF65-F5344CB8AC3E}">
        <p14:creationId xmlns:p14="http://schemas.microsoft.com/office/powerpoint/2010/main" xmlns="" val="1523800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Notable agencies under the PIB</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70000" lnSpcReduction="20000"/>
          </a:bodyPr>
          <a:lstStyle/>
          <a:p>
            <a:pPr lvl="0"/>
            <a:r>
              <a:rPr lang="en-US" dirty="0"/>
              <a:t>THE PETROLEUM EQUALIZATION FUND (</a:t>
            </a:r>
            <a:r>
              <a:rPr lang="en-US" dirty="0" smtClean="0"/>
              <a:t>PEF</a:t>
            </a:r>
            <a:r>
              <a:rPr lang="en-US" dirty="0"/>
              <a:t>): The </a:t>
            </a:r>
            <a:r>
              <a:rPr lang="en-US" dirty="0" smtClean="0"/>
              <a:t>PEF </a:t>
            </a:r>
            <a:r>
              <a:rPr lang="en-US" dirty="0"/>
              <a:t>continues to exist under the regime PIB seeks to introduce. The PEF is responsible for accounting for the ‘subsidy’ – the leverage given to Nigerians by making oil marketers sell at prices below market price </a:t>
            </a:r>
            <a:r>
              <a:rPr lang="en-US" dirty="0" err="1"/>
              <a:t>i.e</a:t>
            </a:r>
            <a:r>
              <a:rPr lang="en-US" dirty="0"/>
              <a:t> equalizing.  But what is unclear to me is how this will continue to exist when subsidy will be totally removed. But my guess is the continuous existence will be to take care of the backlogs in the equalization funds or  to continue its function until after final subsidy is finally removed</a:t>
            </a:r>
          </a:p>
          <a:p>
            <a:r>
              <a:rPr lang="en-US" dirty="0"/>
              <a:t> </a:t>
            </a:r>
          </a:p>
          <a:p>
            <a:pPr lvl="0"/>
            <a:r>
              <a:rPr lang="en-US" dirty="0"/>
              <a:t>THE PETROLEUM HOST COMMUNITIES FUND (PHCF):  Host communities are communities where petroleum resources are found </a:t>
            </a:r>
            <a:r>
              <a:rPr lang="en-US" dirty="0" err="1"/>
              <a:t>i.e</a:t>
            </a:r>
            <a:r>
              <a:rPr lang="en-US" dirty="0"/>
              <a:t> the Niger Delta and other areas it will be found in the </a:t>
            </a:r>
            <a:r>
              <a:rPr lang="en-US" dirty="0" smtClean="0"/>
              <a:t>future. </a:t>
            </a:r>
            <a:endParaRPr lang="en-US" dirty="0"/>
          </a:p>
          <a:p>
            <a:endParaRPr lang="en-US" dirty="0"/>
          </a:p>
        </p:txBody>
      </p:sp>
    </p:spTree>
    <p:extLst>
      <p:ext uri="{BB962C8B-B14F-4D97-AF65-F5344CB8AC3E}">
        <p14:creationId xmlns:p14="http://schemas.microsoft.com/office/powerpoint/2010/main" xmlns="" val="2252758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Notable agencies under the PIB</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70000" lnSpcReduction="20000"/>
          </a:bodyPr>
          <a:lstStyle/>
          <a:p>
            <a:pPr lvl="0"/>
            <a:r>
              <a:rPr lang="en-US" dirty="0"/>
              <a:t>THE PETROLEUM EQUALIZATION FUND (PTF): The PTF continues to exist under the regime PIB seeks to introduce. The PEF is responsible for accounting for the ‘subsidy’ – the leverage given to Nigerians by making oil marketers sell at prices below market price </a:t>
            </a:r>
            <a:r>
              <a:rPr lang="en-US" dirty="0" err="1"/>
              <a:t>i.e</a:t>
            </a:r>
            <a:r>
              <a:rPr lang="en-US" dirty="0"/>
              <a:t> equalizing.  But what is unclear to me is how this will continue to exist when subsidy will be totally removed. But my guess is the continuous existence will be to take care of the backlogs in the equalization funds or  to continue its function until after final subsidy is finally removed</a:t>
            </a:r>
          </a:p>
          <a:p>
            <a:r>
              <a:rPr lang="en-US" dirty="0"/>
              <a:t> </a:t>
            </a:r>
          </a:p>
          <a:p>
            <a:pPr lvl="0"/>
            <a:r>
              <a:rPr lang="en-US" dirty="0"/>
              <a:t>THE PETROLEUM HOST COMMUNITIES FUND (PHCF):  Host communities are communities where petroleum resources are found </a:t>
            </a:r>
            <a:r>
              <a:rPr lang="en-US" dirty="0" err="1"/>
              <a:t>i.e</a:t>
            </a:r>
            <a:r>
              <a:rPr lang="en-US" dirty="0"/>
              <a:t> the Niger Delta and other areas it will be found in the </a:t>
            </a:r>
            <a:r>
              <a:rPr lang="en-US" dirty="0" smtClean="0"/>
              <a:t>future. </a:t>
            </a:r>
            <a:endParaRPr lang="en-US" dirty="0"/>
          </a:p>
          <a:p>
            <a:endParaRPr lang="en-US" dirty="0"/>
          </a:p>
        </p:txBody>
      </p:sp>
    </p:spTree>
    <p:extLst>
      <p:ext uri="{BB962C8B-B14F-4D97-AF65-F5344CB8AC3E}">
        <p14:creationId xmlns:p14="http://schemas.microsoft.com/office/powerpoint/2010/main" xmlns="" val="4169643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Notable agencies under the PIB</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55000" lnSpcReduction="20000"/>
          </a:bodyPr>
          <a:lstStyle/>
          <a:p>
            <a:pPr lvl="0"/>
            <a:r>
              <a:rPr lang="en-US" dirty="0"/>
              <a:t>THE NATIONAL PETROLEUM ASSETS MANAGEMENT CORPORATION (NAPEMC):  The NAPEMC will be responsible for managing government investments in the upstream industry. It will have subsidiaries to carry out different aspects of these activities. It will take over assets and liabilities of NNPC, will be incorporated and fully profit-driven. It is not a regulatory entity. NNPC employees shall be transferred to this entity.</a:t>
            </a:r>
          </a:p>
          <a:p>
            <a:pPr marL="0" indent="0">
              <a:buNone/>
            </a:pPr>
            <a:r>
              <a:rPr lang="en-US" dirty="0"/>
              <a:t> </a:t>
            </a:r>
          </a:p>
          <a:p>
            <a:pPr lvl="0"/>
            <a:r>
              <a:rPr lang="en-US" dirty="0"/>
              <a:t>THE NATIONAL OIL COMPANY (NOC):  This will also be an offshoot of NNPC, but unlike NAPEMC which will be a limited liability company, the NOC will be listed on the Stock Exchange, meaning you and I can buy its shares. Up to 30% of its  share will be available for grabs by the public. Certain employees, assets and liabilities of NNPC will also be transferred to the NOC.</a:t>
            </a:r>
          </a:p>
          <a:p>
            <a:endParaRPr lang="en-US" dirty="0"/>
          </a:p>
          <a:p>
            <a:pPr lvl="0"/>
            <a:r>
              <a:rPr lang="en-US" dirty="0"/>
              <a:t>THE NATIONAL GAS COMPANY (NGC):  This will also be listed as a PLC and certain employees, assets and liabilities of NNPC will be transferred to it. </a:t>
            </a:r>
          </a:p>
          <a:p>
            <a:endParaRPr lang="en-US" dirty="0"/>
          </a:p>
        </p:txBody>
      </p:sp>
    </p:spTree>
    <p:extLst>
      <p:ext uri="{BB962C8B-B14F-4D97-AF65-F5344CB8AC3E}">
        <p14:creationId xmlns:p14="http://schemas.microsoft.com/office/powerpoint/2010/main" xmlns="" val="1388562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Taxation under PIB</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70000" lnSpcReduction="20000"/>
          </a:bodyPr>
          <a:lstStyle/>
          <a:p>
            <a:r>
              <a:rPr lang="en-US" dirty="0" smtClean="0"/>
              <a:t>The </a:t>
            </a:r>
            <a:r>
              <a:rPr lang="en-US" dirty="0"/>
              <a:t>PIB effectively repeals the Petroleum Profits Tax Act (PPTA), which has been governed fiscal framework in the upstream sector pre-PIB. Upstream oil and gas companies will now be subject to </a:t>
            </a:r>
          </a:p>
          <a:p>
            <a:pPr lvl="0"/>
            <a:r>
              <a:rPr lang="en-US" dirty="0"/>
              <a:t>Companies Income Tax (CIT): Like the downstream businesses. It remains at 30% of adjusted profits</a:t>
            </a:r>
          </a:p>
          <a:p>
            <a:pPr lvl="0"/>
            <a:r>
              <a:rPr lang="en-US" dirty="0"/>
              <a:t>Hydrocarbon Tax (HCT): This is a new tax to be introduced by the PIB for upstream operators. The rate is 50%</a:t>
            </a:r>
          </a:p>
          <a:p>
            <a:r>
              <a:rPr lang="en-US" dirty="0"/>
              <a:t>Roughly, the effective tax rate in the upstream industry comes to around 80%. It should be noted the repealed PPTA ranges from 66.75% to 85%. So it may be net benefit or hit to companies depending on their operations.</a:t>
            </a:r>
          </a:p>
          <a:p>
            <a:r>
              <a:rPr lang="en-US" dirty="0"/>
              <a:t>Education Tax remains unchanged at 2% of assessable income.</a:t>
            </a:r>
          </a:p>
          <a:p>
            <a:endParaRPr lang="en-US" dirty="0"/>
          </a:p>
        </p:txBody>
      </p:sp>
    </p:spTree>
    <p:extLst>
      <p:ext uri="{BB962C8B-B14F-4D97-AF65-F5344CB8AC3E}">
        <p14:creationId xmlns:p14="http://schemas.microsoft.com/office/powerpoint/2010/main" xmlns="" val="781176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role of the minister</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fontScale="70000" lnSpcReduction="20000"/>
          </a:bodyPr>
          <a:lstStyle/>
          <a:p>
            <a:pPr lvl="0"/>
            <a:r>
              <a:rPr lang="en-US" dirty="0"/>
              <a:t>Exercises supervisory function over the petroleum industry</a:t>
            </a:r>
          </a:p>
          <a:p>
            <a:pPr lvl="0"/>
            <a:r>
              <a:rPr lang="en-US" dirty="0"/>
              <a:t>Advise government on matters pertaining to the petroleum industry</a:t>
            </a:r>
          </a:p>
          <a:p>
            <a:pPr lvl="0"/>
            <a:r>
              <a:rPr lang="en-US" dirty="0"/>
              <a:t>Represent Nigeria at international organizations on petroleum</a:t>
            </a:r>
          </a:p>
          <a:p>
            <a:pPr lvl="0"/>
            <a:r>
              <a:rPr lang="en-US" dirty="0"/>
              <a:t>Negotiate and execute international petroleum treaty and agreements with other sovereign countries and international organizations on behalf of government</a:t>
            </a:r>
          </a:p>
          <a:p>
            <a:pPr lvl="0"/>
            <a:r>
              <a:rPr lang="en-US" dirty="0"/>
              <a:t>Advise the President on the appointment of CEOs of UPI, DPRA, NOC, AMC and other agencies that will be formed pursuant to PIB. </a:t>
            </a:r>
          </a:p>
          <a:p>
            <a:pPr lvl="0"/>
            <a:r>
              <a:rPr lang="en-US" dirty="0"/>
              <a:t> Upon the advice of the inspectorate, grant, amend, renew, extend, or revoke upstream and downstream petroleum </a:t>
            </a:r>
            <a:r>
              <a:rPr lang="en-US" dirty="0" err="1"/>
              <a:t>licences</a:t>
            </a:r>
            <a:r>
              <a:rPr lang="en-US" dirty="0"/>
              <a:t> and leases pursuant to the provision of the act. </a:t>
            </a:r>
          </a:p>
          <a:p>
            <a:endParaRPr lang="en-US" dirty="0"/>
          </a:p>
        </p:txBody>
      </p:sp>
    </p:spTree>
    <p:extLst>
      <p:ext uri="{BB962C8B-B14F-4D97-AF65-F5344CB8AC3E}">
        <p14:creationId xmlns:p14="http://schemas.microsoft.com/office/powerpoint/2010/main" xmlns="" val="2072403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for award of </a:t>
            </a:r>
            <a:r>
              <a:rPr lang="en-US" dirty="0" err="1" smtClean="0"/>
              <a:t>licence</a:t>
            </a:r>
            <a:r>
              <a:rPr lang="en-US" dirty="0" smtClean="0"/>
              <a:t> </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lnSpcReduction="10000"/>
          </a:bodyPr>
          <a:lstStyle/>
          <a:p>
            <a:pPr lvl="0"/>
            <a:r>
              <a:rPr lang="en-US" dirty="0" smtClean="0"/>
              <a:t>Open </a:t>
            </a:r>
            <a:r>
              <a:rPr lang="en-US" dirty="0"/>
              <a:t>and transparent competitive bidding</a:t>
            </a:r>
          </a:p>
          <a:p>
            <a:pPr lvl="0"/>
            <a:r>
              <a:rPr lang="en-US" dirty="0"/>
              <a:t>Parameters such as signature bonus, work commitment </a:t>
            </a:r>
            <a:r>
              <a:rPr lang="en-US" dirty="0" err="1"/>
              <a:t>etc</a:t>
            </a:r>
            <a:r>
              <a:rPr lang="en-US" dirty="0"/>
              <a:t> shall be used</a:t>
            </a:r>
          </a:p>
          <a:p>
            <a:pPr lvl="0"/>
            <a:r>
              <a:rPr lang="en-US" dirty="0"/>
              <a:t>No discretionary award </a:t>
            </a:r>
          </a:p>
          <a:p>
            <a:pPr marL="0" indent="0">
              <a:buNone/>
            </a:pPr>
            <a:endParaRPr lang="en-US" dirty="0" smtClean="0"/>
          </a:p>
          <a:p>
            <a:pPr marL="0" indent="0">
              <a:buNone/>
            </a:pPr>
            <a:r>
              <a:rPr lang="en-US" dirty="0" smtClean="0"/>
              <a:t>*</a:t>
            </a:r>
            <a:r>
              <a:rPr lang="en-US" dirty="0"/>
              <a:t>However, section 191 gives the President the power to grant discretionary award of </a:t>
            </a:r>
            <a:r>
              <a:rPr lang="en-US" dirty="0" err="1"/>
              <a:t>licence</a:t>
            </a:r>
            <a:endParaRPr lang="en-US" dirty="0"/>
          </a:p>
          <a:p>
            <a:endParaRPr lang="en-US" dirty="0"/>
          </a:p>
        </p:txBody>
      </p:sp>
    </p:spTree>
    <p:extLst>
      <p:ext uri="{BB962C8B-B14F-4D97-AF65-F5344CB8AC3E}">
        <p14:creationId xmlns:p14="http://schemas.microsoft.com/office/powerpoint/2010/main" xmlns="" val="3569795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Contentious Areas of the PIB </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lstStyle/>
          <a:p>
            <a:r>
              <a:rPr lang="en-US" dirty="0" smtClean="0"/>
              <a:t>PIB vesting ownership of oil in the FG</a:t>
            </a:r>
          </a:p>
          <a:p>
            <a:r>
              <a:rPr lang="en-US" dirty="0" smtClean="0"/>
              <a:t>Deregulation</a:t>
            </a:r>
          </a:p>
          <a:p>
            <a:r>
              <a:rPr lang="en-US" dirty="0" smtClean="0"/>
              <a:t>Host community Fund</a:t>
            </a:r>
          </a:p>
          <a:p>
            <a:r>
              <a:rPr lang="en-US" dirty="0" smtClean="0"/>
              <a:t>Power of the petroleum minister</a:t>
            </a:r>
          </a:p>
          <a:p>
            <a:r>
              <a:rPr lang="en-US" dirty="0" err="1" smtClean="0"/>
              <a:t>Presidnet’s</a:t>
            </a:r>
            <a:r>
              <a:rPr lang="en-US" dirty="0" smtClean="0"/>
              <a:t> discretionary power to award </a:t>
            </a:r>
            <a:r>
              <a:rPr lang="en-US" dirty="0" err="1" smtClean="0"/>
              <a:t>licence</a:t>
            </a:r>
            <a:endParaRPr lang="en-US" dirty="0" smtClean="0"/>
          </a:p>
          <a:p>
            <a:r>
              <a:rPr lang="en-US" dirty="0" smtClean="0"/>
              <a:t>Gas flaring</a:t>
            </a:r>
          </a:p>
          <a:p>
            <a:endParaRPr lang="en-US" dirty="0" smtClean="0"/>
          </a:p>
          <a:p>
            <a:endParaRPr lang="en-US" dirty="0"/>
          </a:p>
        </p:txBody>
      </p:sp>
    </p:spTree>
    <p:extLst>
      <p:ext uri="{BB962C8B-B14F-4D97-AF65-F5344CB8AC3E}">
        <p14:creationId xmlns:p14="http://schemas.microsoft.com/office/powerpoint/2010/main" xmlns="" val="1335409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Opposing forces in PIB passage</a:t>
            </a:r>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lstStyle/>
          <a:p>
            <a:r>
              <a:rPr lang="en-US" dirty="0" smtClean="0"/>
              <a:t>The Niger Delta/Oil producing region</a:t>
            </a:r>
          </a:p>
          <a:p>
            <a:pPr marL="0" indent="0">
              <a:buNone/>
            </a:pPr>
            <a:endParaRPr lang="en-US" dirty="0" smtClean="0"/>
          </a:p>
          <a:p>
            <a:r>
              <a:rPr lang="en-US" dirty="0" smtClean="0"/>
              <a:t>The northern legislators</a:t>
            </a:r>
          </a:p>
          <a:p>
            <a:endParaRPr lang="en-US" dirty="0" smtClean="0"/>
          </a:p>
          <a:p>
            <a:r>
              <a:rPr lang="en-US" dirty="0" smtClean="0"/>
              <a:t>The International Oil Companies</a:t>
            </a:r>
          </a:p>
          <a:p>
            <a:endParaRPr lang="en-US" dirty="0" smtClean="0"/>
          </a:p>
          <a:p>
            <a:r>
              <a:rPr lang="en-US" dirty="0" smtClean="0"/>
              <a:t>The independent activists</a:t>
            </a:r>
            <a:endParaRPr lang="en-US" dirty="0"/>
          </a:p>
        </p:txBody>
      </p:sp>
    </p:spTree>
    <p:extLst>
      <p:ext uri="{BB962C8B-B14F-4D97-AF65-F5344CB8AC3E}">
        <p14:creationId xmlns:p14="http://schemas.microsoft.com/office/powerpoint/2010/main" xmlns="" val="1128557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Text Placeholder 2"/>
          <p:cNvSpPr>
            <a:spLocks noGrp="1"/>
          </p:cNvSpPr>
          <p:nvPr>
            <p:ph type="body" idx="2"/>
          </p:nvPr>
        </p:nvSpPr>
        <p:spPr/>
        <p:txBody>
          <a:bodyPr>
            <a:normAutofit fontScale="92500"/>
          </a:bodyPr>
          <a:lstStyle/>
          <a:p>
            <a:r>
              <a:rPr lang="en-US" dirty="0" smtClean="0"/>
              <a:t>References</a:t>
            </a:r>
          </a:p>
          <a:p>
            <a:r>
              <a:rPr lang="en-US" dirty="0" smtClean="0"/>
              <a:t>1. PIB DRAFT DOCUMENT – 2012 VERSION</a:t>
            </a:r>
          </a:p>
          <a:p>
            <a:r>
              <a:rPr lang="en-US" dirty="0" smtClean="0"/>
              <a:t>2. OVERVIEW OF OIL &amp; GAS INDUSTRY IN NIGERIA, EBEN AKINYEMI, OIL &amp; GAS TAX SCHOOL, GHANA,  AUGUST 2012</a:t>
            </a:r>
            <a:endParaRPr lang="en-US" dirty="0"/>
          </a:p>
        </p:txBody>
      </p:sp>
      <p:sp>
        <p:nvSpPr>
          <p:cNvPr id="4" name="Content Placeholder 3"/>
          <p:cNvSpPr>
            <a:spLocks noGrp="1"/>
          </p:cNvSpPr>
          <p:nvPr>
            <p:ph sz="quarter" idx="1"/>
          </p:nvPr>
        </p:nvSpPr>
        <p:spPr/>
        <p:txBody>
          <a:bodyPr>
            <a:normAutofit/>
          </a:bodyPr>
          <a:lstStyle/>
          <a:p>
            <a:pPr algn="ctr"/>
            <a:endParaRPr lang="en-US" sz="5000" dirty="0" smtClean="0"/>
          </a:p>
          <a:p>
            <a:pPr algn="ctr"/>
            <a:r>
              <a:rPr lang="en-US" sz="5000" dirty="0" smtClean="0"/>
              <a:t>It’s not the law, but the people implementing it!!!</a:t>
            </a:r>
            <a:endParaRPr lang="en-US" sz="5000" dirty="0"/>
          </a:p>
        </p:txBody>
      </p:sp>
    </p:spTree>
    <p:extLst>
      <p:ext uri="{BB962C8B-B14F-4D97-AF65-F5344CB8AC3E}">
        <p14:creationId xmlns:p14="http://schemas.microsoft.com/office/powerpoint/2010/main" xmlns="" val="1041077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37</TotalTime>
  <Words>1840</Words>
  <Application>Microsoft Office PowerPoint</Application>
  <PresentationFormat>On-screen Show (4:3)</PresentationFormat>
  <Paragraphs>139</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Median</vt:lpstr>
      <vt:lpstr>Slide 1</vt:lpstr>
      <vt:lpstr>OUTLINE</vt:lpstr>
      <vt:lpstr>OUTLINE (Cont’d)</vt:lpstr>
      <vt:lpstr>History of petroleum resources</vt:lpstr>
      <vt:lpstr>History of petroleum resources</vt:lpstr>
      <vt:lpstr>History of petroleum resources</vt:lpstr>
      <vt:lpstr>LOOKING BACK: PETROLEUM INDUSTRY MILESTONES IN NIGERIA </vt:lpstr>
      <vt:lpstr>LOOKING BACK: PETROLEUM INDUSTRY MILESTONES IN NIGERIA </vt:lpstr>
      <vt:lpstr>THE PIB – A BACKGROUND </vt:lpstr>
      <vt:lpstr>OBJECTIVES OF THE PIB  </vt:lpstr>
      <vt:lpstr>OBJECTIVES – KEY IMPLICATIONS</vt:lpstr>
      <vt:lpstr>OBJECTIVES – KEY IMPLICATIONS</vt:lpstr>
      <vt:lpstr>Who owns the oil?</vt:lpstr>
      <vt:lpstr>Notable agencies under the PIB</vt:lpstr>
      <vt:lpstr>Notable agencies under the PIB</vt:lpstr>
      <vt:lpstr>Notable agencies under the PIB</vt:lpstr>
      <vt:lpstr>Notable agencies under the PIB</vt:lpstr>
      <vt:lpstr>Notable agencies under the PIB</vt:lpstr>
      <vt:lpstr>Taxation under PIB</vt:lpstr>
      <vt:lpstr>Key role of the minister</vt:lpstr>
      <vt:lpstr>Process for award of licence </vt:lpstr>
      <vt:lpstr>Contentious Areas of the PIB </vt:lpstr>
      <vt:lpstr>Opposing forces in PIB passage</vt:lpstr>
      <vt:lpstr>Conclusion </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Surajudeen Oyetunji</dc:creator>
  <cp:lastModifiedBy>SYS 1</cp:lastModifiedBy>
  <cp:revision>16</cp:revision>
  <dcterms:created xsi:type="dcterms:W3CDTF">2014-03-29T08:12:33Z</dcterms:created>
  <dcterms:modified xsi:type="dcterms:W3CDTF">2014-03-31T09:00:01Z</dcterms:modified>
</cp:coreProperties>
</file>