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48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D78AE88D-C81E-4616-B950-63BBB25FC059}" type="datetimeFigureOut">
              <a:rPr lang="en-US" smtClean="0"/>
              <a:t>10/5/2013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CD1187B-3D6A-4584-9C6B-FAFB34B396F3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AE88D-C81E-4616-B950-63BBB25FC059}" type="datetimeFigureOut">
              <a:rPr lang="en-US" smtClean="0"/>
              <a:t>10/5/2013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CD1187B-3D6A-4584-9C6B-FAFB34B396F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AE88D-C81E-4616-B950-63BBB25FC059}" type="datetimeFigureOut">
              <a:rPr lang="en-US" smtClean="0"/>
              <a:t>10/5/2013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2CD1187B-3D6A-4584-9C6B-FAFB34B396F3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D78AE88D-C81E-4616-B950-63BBB25FC059}" type="datetimeFigureOut">
              <a:rPr lang="en-US" smtClean="0"/>
              <a:t>10/5/2013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2CD1187B-3D6A-4584-9C6B-FAFB34B396F3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D78AE88D-C81E-4616-B950-63BBB25FC059}" type="datetimeFigureOut">
              <a:rPr lang="en-US" smtClean="0"/>
              <a:t>10/5/2013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2CD1187B-3D6A-4584-9C6B-FAFB34B396F3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AE88D-C81E-4616-B950-63BBB25FC059}" type="datetimeFigureOut">
              <a:rPr lang="en-US" smtClean="0"/>
              <a:t>10/5/2013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CD1187B-3D6A-4584-9C6B-FAFB34B396F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AE88D-C81E-4616-B950-63BBB25FC059}" type="datetimeFigureOut">
              <a:rPr lang="en-US" smtClean="0"/>
              <a:t>10/5/2013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CD1187B-3D6A-4584-9C6B-FAFB34B396F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AE88D-C81E-4616-B950-63BBB25FC059}" type="datetimeFigureOut">
              <a:rPr lang="en-US" smtClean="0"/>
              <a:t>10/5/2013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CD1187B-3D6A-4584-9C6B-FAFB34B396F3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D78AE88D-C81E-4616-B950-63BBB25FC059}" type="datetimeFigureOut">
              <a:rPr lang="en-US" smtClean="0"/>
              <a:t>10/5/2013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2CD1187B-3D6A-4584-9C6B-FAFB34B396F3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AE88D-C81E-4616-B950-63BBB25FC059}" type="datetimeFigureOut">
              <a:rPr lang="en-US" smtClean="0"/>
              <a:t>10/5/2013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1187B-3D6A-4584-9C6B-FAFB34B396F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D78AE88D-C81E-4616-B950-63BBB25FC059}" type="datetimeFigureOut">
              <a:rPr lang="en-US" smtClean="0"/>
              <a:t>10/5/2013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2CD1187B-3D6A-4584-9C6B-FAFB34B396F3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D78AE88D-C81E-4616-B950-63BBB25FC059}" type="datetimeFigureOut">
              <a:rPr lang="en-US" smtClean="0"/>
              <a:t>10/5/2013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2CD1187B-3D6A-4584-9C6B-FAFB34B396F3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62200" y="1219200"/>
            <a:ext cx="6477000" cy="4648200"/>
          </a:xfrm>
        </p:spPr>
        <p:txBody>
          <a:bodyPr>
            <a:normAutofit/>
          </a:bodyPr>
          <a:lstStyle/>
          <a:p>
            <a:r>
              <a:rPr lang="en-US" dirty="0" smtClean="0"/>
              <a:t>C</a:t>
            </a:r>
            <a:r>
              <a:rPr lang="en-US" dirty="0" smtClean="0"/>
              <a:t>HOOSING A CAREER IN SOCIAL SCIENCES/ACCOUNTING: What you need to know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25000" lnSpcReduction="20000"/>
          </a:bodyPr>
          <a:lstStyle/>
          <a:p>
            <a:endParaRPr lang="en-US" sz="8000" dirty="0" smtClean="0"/>
          </a:p>
          <a:p>
            <a:r>
              <a:rPr lang="en-US" sz="8000" dirty="0" err="1" smtClean="0"/>
              <a:t>Suraj</a:t>
            </a:r>
            <a:r>
              <a:rPr lang="en-US" sz="8000" dirty="0" smtClean="0"/>
              <a:t> </a:t>
            </a:r>
            <a:r>
              <a:rPr lang="en-US" sz="8000" dirty="0" err="1" smtClean="0"/>
              <a:t>Oyewale</a:t>
            </a:r>
            <a:r>
              <a:rPr lang="en-US" sz="8000" dirty="0" smtClean="0"/>
              <a:t>, </a:t>
            </a:r>
            <a:r>
              <a:rPr lang="en-US" sz="8000" dirty="0" err="1" smtClean="0"/>
              <a:t>Bsc</a:t>
            </a:r>
            <a:r>
              <a:rPr lang="en-US" sz="8000" dirty="0" smtClean="0"/>
              <a:t> (</a:t>
            </a:r>
            <a:r>
              <a:rPr lang="en-US" sz="8000" dirty="0" err="1" smtClean="0"/>
              <a:t>Econs</a:t>
            </a:r>
            <a:r>
              <a:rPr lang="en-US" sz="8000" dirty="0" smtClean="0"/>
              <a:t>), ACA</a:t>
            </a:r>
          </a:p>
          <a:p>
            <a:r>
              <a:rPr lang="en-US" sz="8000" dirty="0" smtClean="0"/>
              <a:t>Founder, Jarushub.com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When to Choose?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Primary School</a:t>
            </a:r>
          </a:p>
          <a:p>
            <a:r>
              <a:rPr lang="en-US" dirty="0" smtClean="0"/>
              <a:t>Secondary School</a:t>
            </a:r>
          </a:p>
          <a:p>
            <a:r>
              <a:rPr lang="en-US" dirty="0" smtClean="0"/>
              <a:t>Post-secondary school</a:t>
            </a:r>
          </a:p>
          <a:p>
            <a:r>
              <a:rPr lang="en-US" dirty="0" smtClean="0"/>
              <a:t>Post-graduation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pic>
        <p:nvPicPr>
          <p:cNvPr id="4" name="Picture 3" descr="career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5350" y="2576383"/>
            <a:ext cx="3981450" cy="344341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to choose?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Passion</a:t>
            </a:r>
          </a:p>
          <a:p>
            <a:r>
              <a:rPr lang="en-US" dirty="0" smtClean="0"/>
              <a:t>Parental guidance</a:t>
            </a:r>
          </a:p>
          <a:p>
            <a:r>
              <a:rPr lang="en-US" dirty="0" smtClean="0"/>
              <a:t>People around</a:t>
            </a:r>
          </a:p>
          <a:p>
            <a:r>
              <a:rPr lang="en-US" dirty="0" smtClean="0"/>
              <a:t>Self-decision</a:t>
            </a:r>
          </a:p>
          <a:p>
            <a:r>
              <a:rPr lang="en-US" dirty="0" smtClean="0"/>
              <a:t>Accidental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4" name="Picture 3" descr="career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9600" y="1447800"/>
            <a:ext cx="4038600" cy="47244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Factors in Academic Success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Start early</a:t>
            </a:r>
          </a:p>
          <a:p>
            <a:r>
              <a:rPr lang="en-US" dirty="0" smtClean="0"/>
              <a:t>Right course</a:t>
            </a:r>
          </a:p>
          <a:p>
            <a:r>
              <a:rPr lang="en-US" dirty="0" smtClean="0"/>
              <a:t>Optimistic mindset</a:t>
            </a:r>
          </a:p>
          <a:p>
            <a:r>
              <a:rPr lang="en-US" dirty="0" smtClean="0"/>
              <a:t>Mentorship</a:t>
            </a:r>
          </a:p>
          <a:p>
            <a:r>
              <a:rPr lang="en-US" dirty="0" smtClean="0"/>
              <a:t>Set a target</a:t>
            </a:r>
          </a:p>
          <a:p>
            <a:r>
              <a:rPr lang="en-US" dirty="0" smtClean="0"/>
              <a:t>Compete</a:t>
            </a:r>
          </a:p>
          <a:p>
            <a:r>
              <a:rPr lang="en-US" dirty="0" smtClean="0"/>
              <a:t>Know yourself</a:t>
            </a:r>
          </a:p>
          <a:p>
            <a:r>
              <a:rPr lang="en-US" dirty="0" smtClean="0"/>
              <a:t>Know your teachers</a:t>
            </a:r>
          </a:p>
          <a:p>
            <a:r>
              <a:rPr lang="en-US" dirty="0" smtClean="0"/>
              <a:t>Pray</a:t>
            </a:r>
          </a:p>
          <a:p>
            <a:endParaRPr lang="en-US" dirty="0"/>
          </a:p>
        </p:txBody>
      </p:sp>
      <p:pic>
        <p:nvPicPr>
          <p:cNvPr id="4" name="Picture 3" descr="career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219200"/>
            <a:ext cx="2495550" cy="1905000"/>
          </a:xfrm>
          <a:prstGeom prst="rect">
            <a:avLst/>
          </a:prstGeom>
        </p:spPr>
      </p:pic>
      <p:pic>
        <p:nvPicPr>
          <p:cNvPr id="5" name="Picture 4" descr="career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0" y="4038600"/>
            <a:ext cx="2466975" cy="18478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Other factors: Beyond academics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Be versatile</a:t>
            </a:r>
          </a:p>
          <a:p>
            <a:r>
              <a:rPr lang="en-US" dirty="0" smtClean="0"/>
              <a:t>Network</a:t>
            </a:r>
          </a:p>
          <a:p>
            <a:r>
              <a:rPr lang="en-US" dirty="0" smtClean="0"/>
              <a:t>Engage in extra-curricular activities</a:t>
            </a:r>
          </a:p>
          <a:p>
            <a:r>
              <a:rPr lang="en-US" dirty="0" smtClean="0"/>
              <a:t>Packaging </a:t>
            </a:r>
          </a:p>
          <a:p>
            <a:endParaRPr lang="en-US" dirty="0"/>
          </a:p>
        </p:txBody>
      </p:sp>
      <p:pic>
        <p:nvPicPr>
          <p:cNvPr id="6" name="Picture 5" descr="if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600" y="4114800"/>
            <a:ext cx="5029200" cy="180975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Islam and Your Academics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Never hide your Islamic identity</a:t>
            </a:r>
          </a:p>
          <a:p>
            <a:r>
              <a:rPr lang="en-US" dirty="0" smtClean="0"/>
              <a:t>Engage in mosque activities</a:t>
            </a:r>
          </a:p>
          <a:p>
            <a:r>
              <a:rPr lang="en-US" dirty="0" smtClean="0"/>
              <a:t>Attend MSSN tutorials</a:t>
            </a:r>
          </a:p>
          <a:p>
            <a:r>
              <a:rPr lang="en-US" dirty="0" smtClean="0"/>
              <a:t>Never abandon your </a:t>
            </a:r>
            <a:r>
              <a:rPr lang="en-US" dirty="0" err="1" smtClean="0"/>
              <a:t>salats</a:t>
            </a:r>
            <a:r>
              <a:rPr lang="en-US" dirty="0" smtClean="0"/>
              <a:t> for anything</a:t>
            </a:r>
          </a:p>
          <a:p>
            <a:r>
              <a:rPr lang="en-US" dirty="0" smtClean="0"/>
              <a:t>Strike a balance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 descr="career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4191000"/>
            <a:ext cx="2590800" cy="2152650"/>
          </a:xfrm>
          <a:prstGeom prst="rect">
            <a:avLst/>
          </a:prstGeom>
        </p:spPr>
      </p:pic>
      <p:pic>
        <p:nvPicPr>
          <p:cNvPr id="5" name="Picture 4" descr="mosqu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600" y="4419600"/>
            <a:ext cx="2619375" cy="174307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Social Sciences/Administration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CONSTITUENTS: </a:t>
            </a:r>
          </a:p>
          <a:p>
            <a:pPr marL="651510" indent="-514350">
              <a:buFont typeface="+mj-lt"/>
              <a:buAutoNum type="arabicPeriod"/>
            </a:pPr>
            <a:r>
              <a:rPr lang="en-US" dirty="0" smtClean="0"/>
              <a:t>Economics</a:t>
            </a:r>
          </a:p>
          <a:p>
            <a:pPr marL="651510" indent="-514350">
              <a:buFont typeface="+mj-lt"/>
              <a:buAutoNum type="arabicPeriod"/>
            </a:pPr>
            <a:r>
              <a:rPr lang="en-US" dirty="0" smtClean="0"/>
              <a:t>Geography</a:t>
            </a:r>
          </a:p>
          <a:p>
            <a:pPr marL="651510" indent="-514350">
              <a:buFont typeface="+mj-lt"/>
              <a:buAutoNum type="arabicPeriod"/>
            </a:pPr>
            <a:r>
              <a:rPr lang="en-US" dirty="0" smtClean="0"/>
              <a:t>Sociology</a:t>
            </a:r>
          </a:p>
          <a:p>
            <a:pPr marL="651510" indent="-514350">
              <a:buFont typeface="+mj-lt"/>
              <a:buAutoNum type="arabicPeriod"/>
            </a:pPr>
            <a:r>
              <a:rPr lang="en-US" dirty="0" smtClean="0"/>
              <a:t>Psychology</a:t>
            </a:r>
          </a:p>
          <a:p>
            <a:pPr marL="651510" indent="-514350">
              <a:buFont typeface="+mj-lt"/>
              <a:buAutoNum type="arabicPeriod"/>
            </a:pPr>
            <a:r>
              <a:rPr lang="en-US" dirty="0" smtClean="0"/>
              <a:t>Business Administration</a:t>
            </a:r>
          </a:p>
          <a:p>
            <a:pPr marL="651510" indent="-514350">
              <a:buFont typeface="+mj-lt"/>
              <a:buAutoNum type="arabicPeriod"/>
            </a:pPr>
            <a:r>
              <a:rPr lang="en-US" dirty="0" smtClean="0"/>
              <a:t>Demography </a:t>
            </a:r>
          </a:p>
          <a:p>
            <a:pPr marL="651510" indent="-514350">
              <a:buFont typeface="+mj-lt"/>
              <a:buAutoNum type="arabicPeriod"/>
            </a:pPr>
            <a:r>
              <a:rPr lang="en-US" dirty="0" smtClean="0"/>
              <a:t>Political Science</a:t>
            </a:r>
          </a:p>
          <a:p>
            <a:pPr marL="651510" indent="-514350">
              <a:buFont typeface="+mj-lt"/>
              <a:buAutoNum type="arabicPeriod"/>
            </a:pPr>
            <a:r>
              <a:rPr lang="en-US" dirty="0" smtClean="0"/>
              <a:t>etc</a:t>
            </a:r>
            <a:endParaRPr lang="en-US" dirty="0"/>
          </a:p>
        </p:txBody>
      </p:sp>
      <p:pic>
        <p:nvPicPr>
          <p:cNvPr id="4" name="Picture 3" descr="S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828800"/>
            <a:ext cx="2971800" cy="48006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Social Sciences/Admin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ADMISSION REQUIREMENTS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5 </a:t>
            </a:r>
            <a:r>
              <a:rPr lang="en-US" dirty="0" err="1" smtClean="0"/>
              <a:t>O’level</a:t>
            </a:r>
            <a:r>
              <a:rPr lang="en-US" dirty="0" smtClean="0"/>
              <a:t> credits, including English and Mathematics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Good score in UME, at least 220, depending on school</a:t>
            </a:r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OTHER THINGS TO NOTE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4 years duration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Choose a good school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Try to graduate with Second Class Upper </a:t>
            </a:r>
            <a:endParaRPr lang="en-US" dirty="0" smtClean="0"/>
          </a:p>
          <a:p>
            <a:pPr>
              <a:buFont typeface="Arial" pitchFamily="34" charset="0"/>
              <a:buChar char="•"/>
            </a:pPr>
            <a:endParaRPr lang="en-US" dirty="0" smtClean="0"/>
          </a:p>
          <a:p>
            <a:pPr>
              <a:buFont typeface="Arial" pitchFamily="34" charset="0"/>
              <a:buChar char="•"/>
            </a:pPr>
            <a:endParaRPr lang="en-US" dirty="0" smtClean="0"/>
          </a:p>
          <a:p>
            <a:pPr>
              <a:buFont typeface="Wingdings" pitchFamily="2" charset="2"/>
              <a:buChar char="§"/>
            </a:pPr>
            <a:endParaRPr lang="en-US" dirty="0" smtClean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SOCIAL SCIENCES/ADMIN – Career Prospects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Academics</a:t>
            </a:r>
          </a:p>
          <a:p>
            <a:r>
              <a:rPr lang="en-US" dirty="0" smtClean="0"/>
              <a:t>Research institutes ( Economics, Geography etc)</a:t>
            </a:r>
          </a:p>
          <a:p>
            <a:r>
              <a:rPr lang="en-US" dirty="0" smtClean="0"/>
              <a:t>Corporate organizations</a:t>
            </a:r>
          </a:p>
          <a:p>
            <a:r>
              <a:rPr lang="en-US" dirty="0" smtClean="0"/>
              <a:t>Public sector</a:t>
            </a:r>
          </a:p>
          <a:p>
            <a:r>
              <a:rPr lang="en-US" dirty="0" smtClean="0"/>
              <a:t>In actual fact, course of study matters little </a:t>
            </a:r>
          </a:p>
          <a:p>
            <a:endParaRPr lang="en-US" dirty="0"/>
          </a:p>
        </p:txBody>
      </p:sp>
      <p:pic>
        <p:nvPicPr>
          <p:cNvPr id="4" name="Picture 3" descr="offic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0" y="4495800"/>
            <a:ext cx="5476875" cy="215265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TO BECOME A CHARTERED ACCOUNTANT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Route 1</a:t>
            </a:r>
          </a:p>
          <a:p>
            <a:pPr marL="651510" indent="-514350">
              <a:buFont typeface="+mj-lt"/>
              <a:buAutoNum type="arabicPeriod"/>
            </a:pPr>
            <a:r>
              <a:rPr lang="en-US" dirty="0" smtClean="0"/>
              <a:t>Study accounting in university or polytechnic</a:t>
            </a:r>
          </a:p>
          <a:p>
            <a:pPr marL="651510" indent="-514350">
              <a:buFont typeface="+mj-lt"/>
              <a:buAutoNum type="arabicPeriod"/>
            </a:pPr>
            <a:r>
              <a:rPr lang="en-US" dirty="0" smtClean="0"/>
              <a:t>Start ICAN Accounting </a:t>
            </a:r>
            <a:r>
              <a:rPr lang="en-US" dirty="0" err="1" smtClean="0"/>
              <a:t>Tehnical</a:t>
            </a:r>
            <a:r>
              <a:rPr lang="en-US" dirty="0" smtClean="0"/>
              <a:t> Scheme (ATS) right from year 1 in school</a:t>
            </a:r>
          </a:p>
          <a:p>
            <a:pPr marL="651510" indent="-514350">
              <a:buFont typeface="+mj-lt"/>
              <a:buAutoNum type="arabicPeriod"/>
            </a:pPr>
            <a:r>
              <a:rPr lang="en-US" dirty="0" smtClean="0"/>
              <a:t>Proceed to ICAN 2</a:t>
            </a:r>
            <a:r>
              <a:rPr lang="en-US" baseline="30000" dirty="0" smtClean="0"/>
              <a:t>nd</a:t>
            </a:r>
            <a:r>
              <a:rPr lang="en-US" dirty="0" smtClean="0"/>
              <a:t> stage (Intermediate) after completing ATS (3 stages)</a:t>
            </a:r>
          </a:p>
          <a:p>
            <a:pPr marL="651510" indent="-514350">
              <a:buFont typeface="Wingdings" pitchFamily="2" charset="2"/>
              <a:buChar char="q"/>
            </a:pPr>
            <a:r>
              <a:rPr lang="en-US" dirty="0" smtClean="0"/>
              <a:t>Route 2</a:t>
            </a:r>
          </a:p>
          <a:p>
            <a:pPr marL="651510" indent="-514350">
              <a:buFont typeface="+mj-lt"/>
              <a:buAutoNum type="arabicPeriod"/>
            </a:pPr>
            <a:r>
              <a:rPr lang="en-US" dirty="0" smtClean="0"/>
              <a:t>Study accounting</a:t>
            </a:r>
          </a:p>
          <a:p>
            <a:pPr marL="651510" indent="-514350">
              <a:buFont typeface="+mj-lt"/>
              <a:buAutoNum type="arabicPeriod"/>
            </a:pPr>
            <a:r>
              <a:rPr lang="en-US" dirty="0" err="1" smtClean="0"/>
              <a:t>Enrol</a:t>
            </a:r>
            <a:r>
              <a:rPr lang="en-US" dirty="0" smtClean="0"/>
              <a:t> for ICAN or ACCA immediately after graduation (2 stages)</a:t>
            </a:r>
          </a:p>
          <a:p>
            <a:pPr marL="651510" indent="-514350">
              <a:buNone/>
            </a:pPr>
            <a:endParaRPr lang="en-US" dirty="0" smtClean="0"/>
          </a:p>
          <a:p>
            <a:endParaRPr lang="en-US" dirty="0"/>
          </a:p>
        </p:txBody>
      </p:sp>
      <p:pic>
        <p:nvPicPr>
          <p:cNvPr id="4" name="Picture 3" descr="ca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9600" y="4114800"/>
            <a:ext cx="3981450" cy="1143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TO BECOME A CHARTERED </a:t>
            </a:r>
            <a:r>
              <a:rPr lang="en-US" dirty="0" smtClean="0"/>
              <a:t>ACCOUNTANT (cont’d)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Font typeface="Wingdings" pitchFamily="2" charset="2"/>
              <a:buChar char="q"/>
            </a:pPr>
            <a:r>
              <a:rPr lang="en-US" dirty="0" smtClean="0"/>
              <a:t>Route 3</a:t>
            </a:r>
          </a:p>
          <a:p>
            <a:pPr marL="651510" indent="-514350">
              <a:buFont typeface="+mj-lt"/>
              <a:buAutoNum type="arabicPeriod"/>
            </a:pPr>
            <a:r>
              <a:rPr lang="en-US" dirty="0" smtClean="0"/>
              <a:t>Study any course</a:t>
            </a:r>
          </a:p>
          <a:p>
            <a:pPr marL="651510" indent="-514350">
              <a:buFont typeface="+mj-lt"/>
              <a:buAutoNum type="arabicPeriod"/>
            </a:pPr>
            <a:r>
              <a:rPr lang="en-US" dirty="0" err="1" smtClean="0"/>
              <a:t>Enrol</a:t>
            </a:r>
            <a:r>
              <a:rPr lang="en-US" dirty="0" smtClean="0"/>
              <a:t> for ATS right from year 1</a:t>
            </a:r>
          </a:p>
          <a:p>
            <a:pPr marL="651510" indent="-514350">
              <a:buNone/>
            </a:pPr>
            <a:endParaRPr lang="en-US" dirty="0" smtClean="0"/>
          </a:p>
          <a:p>
            <a:pPr marL="651510" indent="-514350">
              <a:buFont typeface="Wingdings" pitchFamily="2" charset="2"/>
              <a:buChar char="q"/>
            </a:pPr>
            <a:r>
              <a:rPr lang="en-US" dirty="0" smtClean="0"/>
              <a:t>Route 4</a:t>
            </a:r>
          </a:p>
          <a:p>
            <a:pPr marL="651510" indent="-514350">
              <a:buFont typeface="+mj-lt"/>
              <a:buAutoNum type="arabicPeriod"/>
            </a:pPr>
            <a:r>
              <a:rPr lang="en-US" dirty="0" smtClean="0"/>
              <a:t>Study any course</a:t>
            </a:r>
          </a:p>
          <a:p>
            <a:pPr marL="651510" indent="-514350">
              <a:buFont typeface="+mj-lt"/>
              <a:buAutoNum type="arabicPeriod"/>
            </a:pPr>
            <a:r>
              <a:rPr lang="en-US" dirty="0" err="1" smtClean="0"/>
              <a:t>Enrol</a:t>
            </a:r>
            <a:r>
              <a:rPr lang="en-US" dirty="0" smtClean="0"/>
              <a:t> for ICAN or ACCA (4 stages) after graduation</a:t>
            </a:r>
          </a:p>
          <a:p>
            <a:pPr marL="651510" indent="-514350">
              <a:buFont typeface="+mj-lt"/>
              <a:buAutoNum type="arabicPeriod"/>
            </a:pPr>
            <a:endParaRPr lang="en-US" dirty="0" smtClean="0"/>
          </a:p>
          <a:p>
            <a:pPr marL="651510" indent="-514350">
              <a:buFont typeface="+mj-lt"/>
              <a:buAutoNum type="arabicPeriod"/>
            </a:pPr>
            <a:endParaRPr lang="en-US" dirty="0" smtClean="0"/>
          </a:p>
          <a:p>
            <a:pPr marL="651510" indent="-514350">
              <a:buNone/>
            </a:pPr>
            <a:r>
              <a:rPr lang="en-US" dirty="0" smtClean="0"/>
              <a:t>Note that ATS/ICAN/ACCA exams are written twice in a year</a:t>
            </a:r>
          </a:p>
          <a:p>
            <a:pPr marL="651510" indent="-514350">
              <a:buNone/>
            </a:pPr>
            <a:endParaRPr lang="en-US" dirty="0"/>
          </a:p>
        </p:txBody>
      </p:sp>
      <p:pic>
        <p:nvPicPr>
          <p:cNvPr id="4" name="Picture 3" descr="ca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1200" y="2057400"/>
            <a:ext cx="3105150" cy="147637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Opportunities for Chartered Accountants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The ‘chartered’ in an accountant makes the difference</a:t>
            </a:r>
          </a:p>
          <a:p>
            <a:r>
              <a:rPr lang="en-US" dirty="0" smtClean="0"/>
              <a:t>You can work almost anywhere</a:t>
            </a:r>
          </a:p>
          <a:p>
            <a:r>
              <a:rPr lang="en-US" dirty="0" smtClean="0"/>
              <a:t>Audit/professional services firm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 descr="nnpc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3886200"/>
            <a:ext cx="2819400" cy="1619250"/>
          </a:xfrm>
          <a:prstGeom prst="rect">
            <a:avLst/>
          </a:prstGeom>
        </p:spPr>
      </p:pic>
      <p:pic>
        <p:nvPicPr>
          <p:cNvPr id="5" name="Picture 4" descr="kpmg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7800" y="3810000"/>
            <a:ext cx="3429000" cy="15621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7451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PARTING SHOT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Whatever you do…never forget your Islam.</a:t>
            </a:r>
            <a:br>
              <a:rPr lang="en-US" dirty="0" smtClean="0"/>
            </a:br>
            <a:r>
              <a:rPr lang="en-US" dirty="0" smtClean="0"/>
              <a:t>“What </a:t>
            </a:r>
            <a:r>
              <a:rPr lang="en-US" i="1" dirty="0" smtClean="0"/>
              <a:t>will </a:t>
            </a:r>
            <a:r>
              <a:rPr lang="en-US" i="1" dirty="0" smtClean="0"/>
              <a:t>miss you will not hit you and what will hit you will not miss </a:t>
            </a:r>
            <a:r>
              <a:rPr lang="en-US" i="1" dirty="0" smtClean="0"/>
              <a:t>you…but strive for what profits you” – Prophet Muhammad</a:t>
            </a:r>
            <a:r>
              <a:rPr lang="en-US" dirty="0" smtClean="0"/>
              <a:t> (SAW)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THANK YOU</a:t>
            </a: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306762"/>
          </a:xfrm>
        </p:spPr>
        <p:txBody>
          <a:bodyPr/>
          <a:lstStyle/>
          <a:p>
            <a:r>
              <a:rPr lang="en-US" dirty="0" smtClean="0"/>
              <a:t>QUESTIONS &amp; ANSWERS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75</TotalTime>
  <Words>320</Words>
  <Application>Microsoft Office PowerPoint</Application>
  <PresentationFormat>On-screen Show (4:3)</PresentationFormat>
  <Paragraphs>87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Median</vt:lpstr>
      <vt:lpstr>CHOOSING A CAREER IN SOCIAL SCIENCES/ACCOUNTING: What you need to know </vt:lpstr>
      <vt:lpstr>When to Choose?</vt:lpstr>
      <vt:lpstr>What to choose?</vt:lpstr>
      <vt:lpstr>Factors in Academic Success</vt:lpstr>
      <vt:lpstr>Other factors: Beyond academics</vt:lpstr>
      <vt:lpstr>Islam and Your Academics</vt:lpstr>
      <vt:lpstr>Social Sciences/Administration</vt:lpstr>
      <vt:lpstr>Social Sciences/Admin</vt:lpstr>
      <vt:lpstr>SOCIAL SCIENCES/ADMIN – Career Prospects</vt:lpstr>
      <vt:lpstr>HOW TO BECOME A CHARTERED ACCOUNTANT</vt:lpstr>
      <vt:lpstr>HOW TO BECOME A CHARTERED ACCOUNTANT (cont’d)</vt:lpstr>
      <vt:lpstr>Opportunities for Chartered Accountants</vt:lpstr>
      <vt:lpstr>PARTING SHOT Whatever you do…never forget your Islam. “What will miss you will not hit you and what will hit you will not miss you…but strive for what profits you” – Prophet Muhammad (SAW)  THANK YOU</vt:lpstr>
      <vt:lpstr>QUESTIONS &amp; ANSWERS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SYS - 2</dc:creator>
  <cp:lastModifiedBy>SYS - 2</cp:lastModifiedBy>
  <cp:revision>24</cp:revision>
  <dcterms:created xsi:type="dcterms:W3CDTF">2013-10-05T14:48:29Z</dcterms:created>
  <dcterms:modified xsi:type="dcterms:W3CDTF">2013-10-05T15:13:57Z</dcterms:modified>
</cp:coreProperties>
</file>